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5"/>
  </p:notesMasterIdLst>
  <p:sldIdLst>
    <p:sldId id="256" r:id="rId3"/>
    <p:sldId id="257" r:id="rId4"/>
  </p:sldIdLst>
  <p:sldSz cx="6858000" cy="9907588"/>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65" userDrawn="1">
          <p15:clr>
            <a:srgbClr val="A4A3A4"/>
          </p15:clr>
        </p15:guide>
        <p15:guide id="2" pos="216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jxpydhrdqpEBYtiFNshtRqKVhbe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BCB15F-4CC5-1088-4CAB-B97F1FC137A6}" name="k u" initials="ku" userId="52a7f24112153f1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C4FA2"/>
    <a:srgbClr val="FFFCDB"/>
    <a:srgbClr val="FFF100"/>
    <a:srgbClr val="CAE8E6"/>
    <a:srgbClr val="EE3696"/>
    <a:srgbClr val="F26827"/>
    <a:srgbClr val="B81B22"/>
    <a:srgbClr val="03A5CE"/>
    <a:srgbClr val="FFF541"/>
    <a:srgbClr val="A90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80" autoAdjust="0"/>
  </p:normalViewPr>
  <p:slideViewPr>
    <p:cSldViewPr snapToGrid="0">
      <p:cViewPr varScale="1">
        <p:scale>
          <a:sx n="72" d="100"/>
          <a:sy n="72" d="100"/>
        </p:scale>
        <p:origin x="2520" y="78"/>
      </p:cViewPr>
      <p:guideLst>
        <p:guide orient="horz" pos="3665"/>
        <p:guide pos="2160"/>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presProps" Target="presProps.xml"/><Relationship Id="rId4" Type="http://schemas.openxmlformats.org/officeDocument/2006/relationships/slide" Target="slides/slide2.xml"/><Relationship Id="rId9" Type="http://customschemas.google.com/relationships/presentationmetadata" Target="metadata"/><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8200" y="744538"/>
            <a:ext cx="25781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451" y="4717416"/>
            <a:ext cx="5435600" cy="4469130"/>
          </a:xfrm>
          <a:prstGeom prst="rect">
            <a:avLst/>
          </a:prstGeom>
          <a:noFill/>
          <a:ln>
            <a:noFill/>
          </a:ln>
        </p:spPr>
        <p:txBody>
          <a:bodyPr spcFirstLastPara="1" wrap="square" lIns="92102" tIns="92102" rIns="92102" bIns="9210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79451" y="4717398"/>
            <a:ext cx="5435600" cy="4469130"/>
          </a:xfrm>
          <a:prstGeom prst="rect">
            <a:avLst/>
          </a:prstGeom>
          <a:noFill/>
          <a:ln>
            <a:noFill/>
          </a:ln>
        </p:spPr>
        <p:txBody>
          <a:bodyPr spcFirstLastPara="1" wrap="square" lIns="92102" tIns="92102" rIns="92102" bIns="92102" anchor="t" anchorCtr="0">
            <a:noAutofit/>
          </a:bodyPr>
          <a:lstStyle/>
          <a:p>
            <a:pPr marL="0" indent="0">
              <a:buNone/>
            </a:pPr>
            <a:endParaRPr/>
          </a:p>
        </p:txBody>
      </p:sp>
      <p:sp>
        <p:nvSpPr>
          <p:cNvPr id="121" name="Google Shape;121;p1:notes"/>
          <p:cNvSpPr>
            <a:spLocks noGrp="1" noRot="1" noChangeAspect="1"/>
          </p:cNvSpPr>
          <p:nvPr>
            <p:ph type="sldImg" idx="2"/>
          </p:nvPr>
        </p:nvSpPr>
        <p:spPr>
          <a:xfrm>
            <a:off x="2108200" y="744538"/>
            <a:ext cx="25781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2108200" y="744538"/>
            <a:ext cx="25781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79451" y="4717416"/>
            <a:ext cx="5435600" cy="4469130"/>
          </a:xfrm>
          <a:prstGeom prst="rect">
            <a:avLst/>
          </a:prstGeom>
          <a:noFill/>
          <a:ln>
            <a:noFill/>
          </a:ln>
        </p:spPr>
        <p:txBody>
          <a:bodyPr spcFirstLastPara="1" wrap="square" lIns="92102" tIns="92102" rIns="92102" bIns="92102" anchor="t" anchorCtr="0">
            <a:noAutofit/>
          </a:bodyPr>
          <a:lstStyle/>
          <a:p>
            <a:pPr marL="460583" indent="-230292">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514350" y="1621387"/>
            <a:ext cx="5829300" cy="34491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857250" y="5203574"/>
            <a:ext cx="5143500" cy="2391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4"/>
          <p:cNvSpPr txBox="1">
            <a:spLocks noGrp="1"/>
          </p:cNvSpPr>
          <p:nvPr>
            <p:ph type="dt" idx="10"/>
          </p:nvPr>
        </p:nvSpPr>
        <p:spPr>
          <a:xfrm>
            <a:off x="471488" y="9182509"/>
            <a:ext cx="1543200" cy="527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2271713" y="9182509"/>
            <a:ext cx="2314500" cy="527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4843463" y="9182509"/>
            <a:ext cx="1543200" cy="527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rot="5400000">
            <a:off x="1449113" y="3986167"/>
            <a:ext cx="8396100" cy="147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1551318" y="2550217"/>
            <a:ext cx="8396100" cy="4350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471488" y="9182509"/>
            <a:ext cx="1543200" cy="527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2271713" y="9182509"/>
            <a:ext cx="2314500" cy="527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4843463" y="9182509"/>
            <a:ext cx="1543200" cy="527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233781" y="1434170"/>
            <a:ext cx="6390300" cy="3953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0" name="Google Shape;80;p15"/>
          <p:cNvSpPr txBox="1">
            <a:spLocks noGrp="1"/>
          </p:cNvSpPr>
          <p:nvPr>
            <p:ph type="subTitle" idx="1"/>
          </p:nvPr>
        </p:nvSpPr>
        <p:spPr>
          <a:xfrm>
            <a:off x="233775" y="5458976"/>
            <a:ext cx="6390300" cy="1526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1" name="Google Shape;81;p15"/>
          <p:cNvSpPr txBox="1">
            <a:spLocks noGrp="1"/>
          </p:cNvSpPr>
          <p:nvPr>
            <p:ph type="sldNum" idx="12"/>
          </p:nvPr>
        </p:nvSpPr>
        <p:spPr>
          <a:xfrm>
            <a:off x="6354343" y="8982098"/>
            <a:ext cx="411600" cy="75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33775" y="4142880"/>
            <a:ext cx="6390300" cy="16215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4" name="Google Shape;84;p16"/>
          <p:cNvSpPr txBox="1">
            <a:spLocks noGrp="1"/>
          </p:cNvSpPr>
          <p:nvPr>
            <p:ph type="sldNum" idx="12"/>
          </p:nvPr>
        </p:nvSpPr>
        <p:spPr>
          <a:xfrm>
            <a:off x="6354343" y="8982098"/>
            <a:ext cx="411600" cy="75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233775" y="857189"/>
            <a:ext cx="6390300" cy="110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7" name="Google Shape;87;p17"/>
          <p:cNvSpPr txBox="1">
            <a:spLocks noGrp="1"/>
          </p:cNvSpPr>
          <p:nvPr>
            <p:ph type="body" idx="1"/>
          </p:nvPr>
        </p:nvSpPr>
        <p:spPr>
          <a:xfrm>
            <a:off x="233775" y="2219850"/>
            <a:ext cx="6390300" cy="65805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8" name="Google Shape;88;p17"/>
          <p:cNvSpPr txBox="1">
            <a:spLocks noGrp="1"/>
          </p:cNvSpPr>
          <p:nvPr>
            <p:ph type="sldNum" idx="12"/>
          </p:nvPr>
        </p:nvSpPr>
        <p:spPr>
          <a:xfrm>
            <a:off x="6354343" y="8982098"/>
            <a:ext cx="411600" cy="75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233775" y="857189"/>
            <a:ext cx="6390300" cy="110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1" name="Google Shape;91;p18"/>
          <p:cNvSpPr txBox="1">
            <a:spLocks noGrp="1"/>
          </p:cNvSpPr>
          <p:nvPr>
            <p:ph type="body" idx="1"/>
          </p:nvPr>
        </p:nvSpPr>
        <p:spPr>
          <a:xfrm>
            <a:off x="233775" y="2219850"/>
            <a:ext cx="3000000" cy="65805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2" name="Google Shape;92;p18"/>
          <p:cNvSpPr txBox="1">
            <a:spLocks noGrp="1"/>
          </p:cNvSpPr>
          <p:nvPr>
            <p:ph type="body" idx="2"/>
          </p:nvPr>
        </p:nvSpPr>
        <p:spPr>
          <a:xfrm>
            <a:off x="3624300" y="2219850"/>
            <a:ext cx="3000000" cy="65805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3" name="Google Shape;93;p18"/>
          <p:cNvSpPr txBox="1">
            <a:spLocks noGrp="1"/>
          </p:cNvSpPr>
          <p:nvPr>
            <p:ph type="sldNum" idx="12"/>
          </p:nvPr>
        </p:nvSpPr>
        <p:spPr>
          <a:xfrm>
            <a:off x="6354343" y="8982098"/>
            <a:ext cx="411600" cy="75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233775" y="857189"/>
            <a:ext cx="6390300" cy="110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6" name="Google Shape;96;p19"/>
          <p:cNvSpPr txBox="1">
            <a:spLocks noGrp="1"/>
          </p:cNvSpPr>
          <p:nvPr>
            <p:ph type="sldNum" idx="12"/>
          </p:nvPr>
        </p:nvSpPr>
        <p:spPr>
          <a:xfrm>
            <a:off x="6354343" y="8982098"/>
            <a:ext cx="411600" cy="75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233775" y="1070174"/>
            <a:ext cx="2106000" cy="1455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9" name="Google Shape;99;p20"/>
          <p:cNvSpPr txBox="1">
            <a:spLocks noGrp="1"/>
          </p:cNvSpPr>
          <p:nvPr>
            <p:ph type="body" idx="1"/>
          </p:nvPr>
        </p:nvSpPr>
        <p:spPr>
          <a:xfrm>
            <a:off x="233775" y="2676591"/>
            <a:ext cx="2106000" cy="61239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0" name="Google Shape;100;p20"/>
          <p:cNvSpPr txBox="1">
            <a:spLocks noGrp="1"/>
          </p:cNvSpPr>
          <p:nvPr>
            <p:ph type="sldNum" idx="12"/>
          </p:nvPr>
        </p:nvSpPr>
        <p:spPr>
          <a:xfrm>
            <a:off x="6354343" y="8982098"/>
            <a:ext cx="411600" cy="75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67688" y="867061"/>
            <a:ext cx="4776000" cy="78795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3" name="Google Shape;103;p21"/>
          <p:cNvSpPr txBox="1">
            <a:spLocks noGrp="1"/>
          </p:cNvSpPr>
          <p:nvPr>
            <p:ph type="sldNum" idx="12"/>
          </p:nvPr>
        </p:nvSpPr>
        <p:spPr>
          <a:xfrm>
            <a:off x="6354343" y="8982098"/>
            <a:ext cx="411600" cy="75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4"/>
        <p:cNvGrpSpPr/>
        <p:nvPr/>
      </p:nvGrpSpPr>
      <p:grpSpPr>
        <a:xfrm>
          <a:off x="0" y="0"/>
          <a:ext cx="0" cy="0"/>
          <a:chOff x="0" y="0"/>
          <a:chExt cx="0" cy="0"/>
        </a:xfrm>
      </p:grpSpPr>
      <p:sp>
        <p:nvSpPr>
          <p:cNvPr id="105" name="Google Shape;105;p22"/>
          <p:cNvSpPr/>
          <p:nvPr/>
        </p:nvSpPr>
        <p:spPr>
          <a:xfrm>
            <a:off x="3429000" y="-241"/>
            <a:ext cx="3429000" cy="9907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2"/>
          <p:cNvSpPr txBox="1">
            <a:spLocks noGrp="1"/>
          </p:cNvSpPr>
          <p:nvPr>
            <p:ph type="title"/>
          </p:nvPr>
        </p:nvSpPr>
        <p:spPr>
          <a:xfrm>
            <a:off x="199125" y="2375291"/>
            <a:ext cx="3033900" cy="2855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7" name="Google Shape;107;p22"/>
          <p:cNvSpPr txBox="1">
            <a:spLocks noGrp="1"/>
          </p:cNvSpPr>
          <p:nvPr>
            <p:ph type="subTitle" idx="1"/>
          </p:nvPr>
        </p:nvSpPr>
        <p:spPr>
          <a:xfrm>
            <a:off x="199125" y="5399169"/>
            <a:ext cx="3033900" cy="2379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8" name="Google Shape;108;p22"/>
          <p:cNvSpPr txBox="1">
            <a:spLocks noGrp="1"/>
          </p:cNvSpPr>
          <p:nvPr>
            <p:ph type="body" idx="2"/>
          </p:nvPr>
        </p:nvSpPr>
        <p:spPr>
          <a:xfrm>
            <a:off x="3704625" y="1394684"/>
            <a:ext cx="2877900" cy="71175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9" name="Google Shape;109;p22"/>
          <p:cNvSpPr txBox="1">
            <a:spLocks noGrp="1"/>
          </p:cNvSpPr>
          <p:nvPr>
            <p:ph type="sldNum" idx="12"/>
          </p:nvPr>
        </p:nvSpPr>
        <p:spPr>
          <a:xfrm>
            <a:off x="6354343" y="8982098"/>
            <a:ext cx="411600" cy="75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0"/>
        <p:cNvGrpSpPr/>
        <p:nvPr/>
      </p:nvGrpSpPr>
      <p:grpSpPr>
        <a:xfrm>
          <a:off x="0" y="0"/>
          <a:ext cx="0" cy="0"/>
          <a:chOff x="0" y="0"/>
          <a:chExt cx="0" cy="0"/>
        </a:xfrm>
      </p:grpSpPr>
      <p:sp>
        <p:nvSpPr>
          <p:cNvPr id="111" name="Google Shape;111;p23"/>
          <p:cNvSpPr txBox="1">
            <a:spLocks noGrp="1"/>
          </p:cNvSpPr>
          <p:nvPr>
            <p:ph type="body" idx="1"/>
          </p:nvPr>
        </p:nvSpPr>
        <p:spPr>
          <a:xfrm>
            <a:off x="233775" y="8148761"/>
            <a:ext cx="4499100" cy="1165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12" name="Google Shape;112;p23"/>
          <p:cNvSpPr txBox="1">
            <a:spLocks noGrp="1"/>
          </p:cNvSpPr>
          <p:nvPr>
            <p:ph type="sldNum" idx="12"/>
          </p:nvPr>
        </p:nvSpPr>
        <p:spPr>
          <a:xfrm>
            <a:off x="6354343" y="8982098"/>
            <a:ext cx="411600" cy="75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7"/>
        <p:cNvGrpSpPr/>
        <p:nvPr/>
      </p:nvGrpSpPr>
      <p:grpSpPr>
        <a:xfrm>
          <a:off x="0" y="0"/>
          <a:ext cx="0" cy="0"/>
          <a:chOff x="0" y="0"/>
          <a:chExt cx="0" cy="0"/>
        </a:xfrm>
      </p:grpSpPr>
      <p:sp>
        <p:nvSpPr>
          <p:cNvPr id="18" name="Google Shape;18;p5"/>
          <p:cNvSpPr txBox="1">
            <a:spLocks noGrp="1"/>
          </p:cNvSpPr>
          <p:nvPr>
            <p:ph type="dt" idx="10"/>
          </p:nvPr>
        </p:nvSpPr>
        <p:spPr>
          <a:xfrm>
            <a:off x="471488" y="9182509"/>
            <a:ext cx="1543200" cy="527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2271713" y="9182509"/>
            <a:ext cx="2314500" cy="527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4843463" y="9182509"/>
            <a:ext cx="1543200" cy="527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sp>
        <p:nvSpPr>
          <p:cNvPr id="114" name="Google Shape;114;p24"/>
          <p:cNvSpPr txBox="1">
            <a:spLocks noGrp="1"/>
          </p:cNvSpPr>
          <p:nvPr>
            <p:ph type="title" hasCustomPrompt="1"/>
          </p:nvPr>
        </p:nvSpPr>
        <p:spPr>
          <a:xfrm>
            <a:off x="233775" y="2130573"/>
            <a:ext cx="6390300" cy="3782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5" name="Google Shape;115;p24"/>
          <p:cNvSpPr txBox="1">
            <a:spLocks noGrp="1"/>
          </p:cNvSpPr>
          <p:nvPr>
            <p:ph type="body" idx="1"/>
          </p:nvPr>
        </p:nvSpPr>
        <p:spPr>
          <a:xfrm>
            <a:off x="233775" y="6071687"/>
            <a:ext cx="6390300" cy="2505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16" name="Google Shape;116;p24"/>
          <p:cNvSpPr txBox="1">
            <a:spLocks noGrp="1"/>
          </p:cNvSpPr>
          <p:nvPr>
            <p:ph type="sldNum" idx="12"/>
          </p:nvPr>
        </p:nvSpPr>
        <p:spPr>
          <a:xfrm>
            <a:off x="6354343" y="8982098"/>
            <a:ext cx="411600" cy="75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25"/>
          <p:cNvSpPr txBox="1">
            <a:spLocks noGrp="1"/>
          </p:cNvSpPr>
          <p:nvPr>
            <p:ph type="sldNum" idx="12"/>
          </p:nvPr>
        </p:nvSpPr>
        <p:spPr>
          <a:xfrm>
            <a:off x="6354343" y="8982098"/>
            <a:ext cx="411600" cy="75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67916" y="2469923"/>
            <a:ext cx="5915100" cy="4121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467916" y="6630029"/>
            <a:ext cx="5915100" cy="2166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4" name="Google Shape;24;p6"/>
          <p:cNvSpPr txBox="1">
            <a:spLocks noGrp="1"/>
          </p:cNvSpPr>
          <p:nvPr>
            <p:ph type="dt" idx="10"/>
          </p:nvPr>
        </p:nvSpPr>
        <p:spPr>
          <a:xfrm>
            <a:off x="471488" y="9182509"/>
            <a:ext cx="1543200" cy="527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2271713" y="9182509"/>
            <a:ext cx="2314500" cy="527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4843463" y="9182509"/>
            <a:ext cx="1543200" cy="527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71488" y="527469"/>
            <a:ext cx="5915100" cy="191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71488" y="2637333"/>
            <a:ext cx="2914800" cy="6285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7"/>
          <p:cNvSpPr txBox="1">
            <a:spLocks noGrp="1"/>
          </p:cNvSpPr>
          <p:nvPr>
            <p:ph type="body" idx="2"/>
          </p:nvPr>
        </p:nvSpPr>
        <p:spPr>
          <a:xfrm>
            <a:off x="3471863" y="2637333"/>
            <a:ext cx="2914800" cy="6285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7"/>
          <p:cNvSpPr txBox="1">
            <a:spLocks noGrp="1"/>
          </p:cNvSpPr>
          <p:nvPr>
            <p:ph type="dt" idx="10"/>
          </p:nvPr>
        </p:nvSpPr>
        <p:spPr>
          <a:xfrm>
            <a:off x="471488" y="9182509"/>
            <a:ext cx="1543200" cy="527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ftr" idx="11"/>
          </p:nvPr>
        </p:nvSpPr>
        <p:spPr>
          <a:xfrm>
            <a:off x="2271713" y="9182509"/>
            <a:ext cx="2314500" cy="527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ldNum" idx="12"/>
          </p:nvPr>
        </p:nvSpPr>
        <p:spPr>
          <a:xfrm>
            <a:off x="4843463" y="9182509"/>
            <a:ext cx="1543200" cy="527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72381" y="527469"/>
            <a:ext cx="5915100" cy="191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472381" y="2428641"/>
            <a:ext cx="2901300" cy="11904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7" name="Google Shape;37;p8"/>
          <p:cNvSpPr txBox="1">
            <a:spLocks noGrp="1"/>
          </p:cNvSpPr>
          <p:nvPr>
            <p:ph type="body" idx="2"/>
          </p:nvPr>
        </p:nvSpPr>
        <p:spPr>
          <a:xfrm>
            <a:off x="472381" y="3618880"/>
            <a:ext cx="2901300" cy="5323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8"/>
          <p:cNvSpPr txBox="1">
            <a:spLocks noGrp="1"/>
          </p:cNvSpPr>
          <p:nvPr>
            <p:ph type="body" idx="3"/>
          </p:nvPr>
        </p:nvSpPr>
        <p:spPr>
          <a:xfrm>
            <a:off x="3471863" y="2428641"/>
            <a:ext cx="2915400" cy="11904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8"/>
          <p:cNvSpPr txBox="1">
            <a:spLocks noGrp="1"/>
          </p:cNvSpPr>
          <p:nvPr>
            <p:ph type="body" idx="4"/>
          </p:nvPr>
        </p:nvSpPr>
        <p:spPr>
          <a:xfrm>
            <a:off x="3471863" y="3618880"/>
            <a:ext cx="2915400" cy="5323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8"/>
          <p:cNvSpPr txBox="1">
            <a:spLocks noGrp="1"/>
          </p:cNvSpPr>
          <p:nvPr>
            <p:ph type="dt" idx="10"/>
          </p:nvPr>
        </p:nvSpPr>
        <p:spPr>
          <a:xfrm>
            <a:off x="471488" y="9182509"/>
            <a:ext cx="1543200" cy="527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
          <p:cNvSpPr txBox="1">
            <a:spLocks noGrp="1"/>
          </p:cNvSpPr>
          <p:nvPr>
            <p:ph type="ftr" idx="11"/>
          </p:nvPr>
        </p:nvSpPr>
        <p:spPr>
          <a:xfrm>
            <a:off x="2271713" y="9182509"/>
            <a:ext cx="2314500" cy="527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sldNum" idx="12"/>
          </p:nvPr>
        </p:nvSpPr>
        <p:spPr>
          <a:xfrm>
            <a:off x="4843463" y="9182509"/>
            <a:ext cx="1543200" cy="527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71488" y="527469"/>
            <a:ext cx="5915100" cy="191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
          <p:cNvSpPr txBox="1">
            <a:spLocks noGrp="1"/>
          </p:cNvSpPr>
          <p:nvPr>
            <p:ph type="dt" idx="10"/>
          </p:nvPr>
        </p:nvSpPr>
        <p:spPr>
          <a:xfrm>
            <a:off x="471488" y="9182509"/>
            <a:ext cx="1543200" cy="527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ftr" idx="11"/>
          </p:nvPr>
        </p:nvSpPr>
        <p:spPr>
          <a:xfrm>
            <a:off x="2271713" y="9182509"/>
            <a:ext cx="2314500" cy="527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sldNum" idx="12"/>
          </p:nvPr>
        </p:nvSpPr>
        <p:spPr>
          <a:xfrm>
            <a:off x="4843463" y="9182509"/>
            <a:ext cx="1543200" cy="527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472381" y="660480"/>
            <a:ext cx="2211900" cy="2312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2915543" y="1426456"/>
            <a:ext cx="3471900" cy="7040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1" name="Google Shape;51;p10"/>
          <p:cNvSpPr txBox="1">
            <a:spLocks noGrp="1"/>
          </p:cNvSpPr>
          <p:nvPr>
            <p:ph type="body" idx="2"/>
          </p:nvPr>
        </p:nvSpPr>
        <p:spPr>
          <a:xfrm>
            <a:off x="472381" y="2972160"/>
            <a:ext cx="2211900" cy="5506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2" name="Google Shape;52;p10"/>
          <p:cNvSpPr txBox="1">
            <a:spLocks noGrp="1"/>
          </p:cNvSpPr>
          <p:nvPr>
            <p:ph type="dt" idx="10"/>
          </p:nvPr>
        </p:nvSpPr>
        <p:spPr>
          <a:xfrm>
            <a:off x="471488" y="9182509"/>
            <a:ext cx="1543200" cy="527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ftr" idx="11"/>
          </p:nvPr>
        </p:nvSpPr>
        <p:spPr>
          <a:xfrm>
            <a:off x="2271713" y="9182509"/>
            <a:ext cx="2314500" cy="527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
          <p:cNvSpPr txBox="1">
            <a:spLocks noGrp="1"/>
          </p:cNvSpPr>
          <p:nvPr>
            <p:ph type="sldNum" idx="12"/>
          </p:nvPr>
        </p:nvSpPr>
        <p:spPr>
          <a:xfrm>
            <a:off x="4843463" y="9182509"/>
            <a:ext cx="1543200" cy="527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472381" y="660480"/>
            <a:ext cx="2211900" cy="2312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a:spLocks noGrp="1"/>
          </p:cNvSpPr>
          <p:nvPr>
            <p:ph type="pic" idx="2"/>
          </p:nvPr>
        </p:nvSpPr>
        <p:spPr>
          <a:xfrm>
            <a:off x="2915543" y="1426456"/>
            <a:ext cx="3471900" cy="7040400"/>
          </a:xfrm>
          <a:prstGeom prst="rect">
            <a:avLst/>
          </a:prstGeom>
          <a:noFill/>
          <a:ln>
            <a:noFill/>
          </a:ln>
        </p:spPr>
      </p:sp>
      <p:sp>
        <p:nvSpPr>
          <p:cNvPr id="58" name="Google Shape;58;p11"/>
          <p:cNvSpPr txBox="1">
            <a:spLocks noGrp="1"/>
          </p:cNvSpPr>
          <p:nvPr>
            <p:ph type="body" idx="1"/>
          </p:nvPr>
        </p:nvSpPr>
        <p:spPr>
          <a:xfrm>
            <a:off x="472381" y="2972160"/>
            <a:ext cx="2211900" cy="5506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9" name="Google Shape;59;p11"/>
          <p:cNvSpPr txBox="1">
            <a:spLocks noGrp="1"/>
          </p:cNvSpPr>
          <p:nvPr>
            <p:ph type="dt" idx="10"/>
          </p:nvPr>
        </p:nvSpPr>
        <p:spPr>
          <a:xfrm>
            <a:off x="471488" y="9182509"/>
            <a:ext cx="1543200" cy="527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ftr" idx="11"/>
          </p:nvPr>
        </p:nvSpPr>
        <p:spPr>
          <a:xfrm>
            <a:off x="2271713" y="9182509"/>
            <a:ext cx="2314500" cy="527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
          <p:cNvSpPr txBox="1">
            <a:spLocks noGrp="1"/>
          </p:cNvSpPr>
          <p:nvPr>
            <p:ph type="sldNum" idx="12"/>
          </p:nvPr>
        </p:nvSpPr>
        <p:spPr>
          <a:xfrm>
            <a:off x="4843463" y="9182509"/>
            <a:ext cx="1543200" cy="527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471488" y="527469"/>
            <a:ext cx="5915100" cy="191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
          <p:cNvSpPr txBox="1">
            <a:spLocks noGrp="1"/>
          </p:cNvSpPr>
          <p:nvPr>
            <p:ph type="body" idx="1"/>
          </p:nvPr>
        </p:nvSpPr>
        <p:spPr>
          <a:xfrm rot="5400000">
            <a:off x="286013" y="2822733"/>
            <a:ext cx="6285900" cy="5915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 name="Google Shape;65;p12"/>
          <p:cNvSpPr txBox="1">
            <a:spLocks noGrp="1"/>
          </p:cNvSpPr>
          <p:nvPr>
            <p:ph type="dt" idx="10"/>
          </p:nvPr>
        </p:nvSpPr>
        <p:spPr>
          <a:xfrm>
            <a:off x="471488" y="9182509"/>
            <a:ext cx="1543200" cy="527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2271713" y="9182509"/>
            <a:ext cx="2314500" cy="527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4843463" y="9182509"/>
            <a:ext cx="1543200" cy="527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71488" y="527469"/>
            <a:ext cx="5915100" cy="19149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471488" y="2637333"/>
            <a:ext cx="5915100" cy="62859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471488" y="9182509"/>
            <a:ext cx="1543200" cy="527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2271713" y="9182509"/>
            <a:ext cx="2314500" cy="5277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4843463" y="9182509"/>
            <a:ext cx="1543200" cy="527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233775" y="857189"/>
            <a:ext cx="6390300" cy="11031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6" name="Google Shape;76;p14"/>
          <p:cNvSpPr txBox="1">
            <a:spLocks noGrp="1"/>
          </p:cNvSpPr>
          <p:nvPr>
            <p:ph type="body" idx="1"/>
          </p:nvPr>
        </p:nvSpPr>
        <p:spPr>
          <a:xfrm>
            <a:off x="233775" y="2219850"/>
            <a:ext cx="6390300" cy="65805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7" name="Google Shape;77;p14"/>
          <p:cNvSpPr txBox="1">
            <a:spLocks noGrp="1"/>
          </p:cNvSpPr>
          <p:nvPr>
            <p:ph type="sldNum" idx="12"/>
          </p:nvPr>
        </p:nvSpPr>
        <p:spPr>
          <a:xfrm>
            <a:off x="6354343" y="8982098"/>
            <a:ext cx="411600" cy="7581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hyperlink" Target="mailto:furugaki@asa21.com" TargetMode="External"/><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6" name="正方形/長方形 5">
            <a:extLst>
              <a:ext uri="{FF2B5EF4-FFF2-40B4-BE49-F238E27FC236}">
                <a16:creationId xmlns:a16="http://schemas.microsoft.com/office/drawing/2014/main" id="{F20D2AFC-0EFF-C917-1195-7083C7736E48}"/>
              </a:ext>
            </a:extLst>
          </p:cNvPr>
          <p:cNvSpPr/>
          <p:nvPr/>
        </p:nvSpPr>
        <p:spPr>
          <a:xfrm>
            <a:off x="85570" y="1246160"/>
            <a:ext cx="1556902" cy="685712"/>
          </a:xfrm>
          <a:prstGeom prst="rect">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 name="正方形/長方形 8">
            <a:extLst>
              <a:ext uri="{FF2B5EF4-FFF2-40B4-BE49-F238E27FC236}">
                <a16:creationId xmlns:a16="http://schemas.microsoft.com/office/drawing/2014/main" id="{F67772C2-CD37-0129-2FB7-8F99122EC83D}"/>
              </a:ext>
            </a:extLst>
          </p:cNvPr>
          <p:cNvSpPr/>
          <p:nvPr/>
        </p:nvSpPr>
        <p:spPr>
          <a:xfrm>
            <a:off x="5304678" y="1251465"/>
            <a:ext cx="1487490" cy="685712"/>
          </a:xfrm>
          <a:prstGeom prst="rect">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 name="Google Shape;138;p1">
            <a:extLst>
              <a:ext uri="{FF2B5EF4-FFF2-40B4-BE49-F238E27FC236}">
                <a16:creationId xmlns:a16="http://schemas.microsoft.com/office/drawing/2014/main" id="{2E87B325-654D-29C0-270F-9B0934AF7E1C}"/>
              </a:ext>
            </a:extLst>
          </p:cNvPr>
          <p:cNvSpPr txBox="1"/>
          <p:nvPr/>
        </p:nvSpPr>
        <p:spPr>
          <a:xfrm>
            <a:off x="48125" y="435854"/>
            <a:ext cx="6754458" cy="258724"/>
          </a:xfrm>
          <a:prstGeom prst="rect">
            <a:avLst/>
          </a:prstGeom>
          <a:solidFill>
            <a:srgbClr val="FFFCDB"/>
          </a:solidFill>
          <a:ln>
            <a:noFill/>
          </a:ln>
        </p:spPr>
        <p:txBody>
          <a:bodyPr spcFirstLastPara="1" wrap="square" lIns="91425" tIns="45700" rIns="91425" bIns="45700" anchor="t" anchorCtr="0">
            <a:normAutofit fontScale="70000" lnSpcReduction="20000"/>
          </a:bodyPr>
          <a:lstStyle/>
          <a:p>
            <a:pPr lvl="0" algn="ctr"/>
            <a:endParaRPr lang="ja-JP" altLang="en-US" sz="1800" dirty="0">
              <a:solidFill>
                <a:srgbClr val="1C4FA2"/>
              </a:solidFill>
              <a:latin typeface="BIZ UDPゴシック" panose="020B0400000000000000" pitchFamily="50" charset="-128"/>
              <a:ea typeface="BIZ UDPゴシック" panose="020B0400000000000000" pitchFamily="50" charset="-128"/>
            </a:endParaRPr>
          </a:p>
        </p:txBody>
      </p:sp>
      <p:sp>
        <p:nvSpPr>
          <p:cNvPr id="141" name="Google Shape;141;p1"/>
          <p:cNvSpPr/>
          <p:nvPr/>
        </p:nvSpPr>
        <p:spPr>
          <a:xfrm>
            <a:off x="27713" y="424880"/>
            <a:ext cx="6793161" cy="1568087"/>
          </a:xfrm>
          <a:prstGeom prst="rect">
            <a:avLst/>
          </a:prstGeom>
          <a:noFill/>
          <a:ln w="22225" cap="flat" cmpd="thickThin">
            <a:solidFill>
              <a:srgbClr val="1C4F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BIZ UDPゴシック" panose="020B0400000000000000" pitchFamily="50" charset="-128"/>
              <a:ea typeface="BIZ UDPゴシック" panose="020B0400000000000000" pitchFamily="50" charset="-128"/>
              <a:sym typeface="Arial"/>
            </a:endParaRPr>
          </a:p>
        </p:txBody>
      </p:sp>
      <p:sp>
        <p:nvSpPr>
          <p:cNvPr id="123" name="Google Shape;123;p1"/>
          <p:cNvSpPr/>
          <p:nvPr/>
        </p:nvSpPr>
        <p:spPr>
          <a:xfrm>
            <a:off x="-7245" y="127690"/>
            <a:ext cx="3549600" cy="27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dk1"/>
                </a:solidFill>
                <a:latin typeface="BIZ UDPゴシック" panose="020B0400000000000000" pitchFamily="50" charset="-128"/>
                <a:ea typeface="BIZ UDPゴシック" panose="020B0400000000000000" pitchFamily="50" charset="-128"/>
                <a:sym typeface="Arial"/>
              </a:rPr>
              <a:t>NEWS RELEASE</a:t>
            </a:r>
            <a:r>
              <a:rPr lang="ja-JP" sz="800" b="1" i="0" u="none" strike="noStrike" cap="none">
                <a:solidFill>
                  <a:schemeClr val="dk1"/>
                </a:solidFill>
                <a:latin typeface="BIZ UDPゴシック" panose="020B0400000000000000" pitchFamily="50" charset="-128"/>
                <a:ea typeface="BIZ UDPゴシック" panose="020B0400000000000000" pitchFamily="50" charset="-128"/>
                <a:sym typeface="Arial"/>
              </a:rPr>
              <a:t>【書籍のご案内】　　</a:t>
            </a:r>
            <a:endParaRPr sz="1200" b="0" i="0" u="none" strike="noStrike" cap="none">
              <a:solidFill>
                <a:schemeClr val="dk1"/>
              </a:solidFill>
              <a:latin typeface="BIZ UDPゴシック" panose="020B0400000000000000" pitchFamily="50" charset="-128"/>
              <a:ea typeface="BIZ UDPゴシック" panose="020B0400000000000000" pitchFamily="50" charset="-128"/>
              <a:sym typeface="Arial"/>
            </a:endParaRPr>
          </a:p>
        </p:txBody>
      </p:sp>
      <p:sp>
        <p:nvSpPr>
          <p:cNvPr id="124" name="Google Shape;124;p1"/>
          <p:cNvSpPr/>
          <p:nvPr/>
        </p:nvSpPr>
        <p:spPr>
          <a:xfrm>
            <a:off x="27713" y="4113219"/>
            <a:ext cx="6823042" cy="575934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IZ UDPゴシック" panose="020B0400000000000000" pitchFamily="50" charset="-128"/>
              <a:ea typeface="BIZ UDPゴシック" panose="020B0400000000000000" pitchFamily="50" charset="-128"/>
              <a:sym typeface="Arial"/>
            </a:endParaRPr>
          </a:p>
        </p:txBody>
      </p:sp>
      <p:sp>
        <p:nvSpPr>
          <p:cNvPr id="125" name="Google Shape;125;p1"/>
          <p:cNvSpPr txBox="1"/>
          <p:nvPr/>
        </p:nvSpPr>
        <p:spPr>
          <a:xfrm>
            <a:off x="798" y="-35337"/>
            <a:ext cx="1031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sng" strike="noStrike" cap="none">
                <a:solidFill>
                  <a:schemeClr val="dk1"/>
                </a:solidFill>
                <a:latin typeface="BIZ UDPゴシック" panose="020B0400000000000000" pitchFamily="50" charset="-128"/>
                <a:ea typeface="BIZ UDPゴシック" panose="020B0400000000000000" pitchFamily="50" charset="-128"/>
                <a:sym typeface="Arial"/>
              </a:rPr>
              <a:t>報道関係各位</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26" name="Google Shape;126;p1"/>
          <p:cNvSpPr/>
          <p:nvPr/>
        </p:nvSpPr>
        <p:spPr>
          <a:xfrm>
            <a:off x="5672876" y="-45015"/>
            <a:ext cx="1434485" cy="1948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05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202</a:t>
            </a:r>
            <a:r>
              <a:rPr lang="en-US" altLang="ja-JP" sz="105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6</a:t>
            </a:r>
            <a:r>
              <a:rPr lang="ja-JP" sz="105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年</a:t>
            </a:r>
            <a:r>
              <a:rPr lang="en-US" altLang="ja-JP" sz="105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1</a:t>
            </a:r>
            <a:r>
              <a:rPr lang="ja-JP" sz="105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月</a:t>
            </a:r>
            <a:r>
              <a:rPr lang="en-US" altLang="ja-JP" sz="105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1</a:t>
            </a:r>
            <a:r>
              <a:rPr lang="ja-JP" altLang="en-US" sz="105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５</a:t>
            </a:r>
            <a:r>
              <a:rPr lang="ja-JP" sz="105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日</a:t>
            </a:r>
            <a:endParaRPr sz="1050" b="0"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127" name="Google Shape;127;p1"/>
          <p:cNvSpPr/>
          <p:nvPr/>
        </p:nvSpPr>
        <p:spPr>
          <a:xfrm>
            <a:off x="-7245" y="2007664"/>
            <a:ext cx="6858000" cy="685712"/>
          </a:xfrm>
          <a:prstGeom prst="rect">
            <a:avLst/>
          </a:prstGeom>
          <a:noFill/>
          <a:ln>
            <a:noFill/>
          </a:ln>
        </p:spPr>
        <p:txBody>
          <a:bodyPr spcFirstLastPara="1" wrap="square" lIns="91425" tIns="45700" rIns="91425" bIns="45700" anchor="t" anchorCtr="0">
            <a:noAutofit/>
          </a:bodyPr>
          <a:lstStyle/>
          <a:p>
            <a:pPr lvl="0">
              <a:buSzPts val="1200"/>
            </a:pPr>
            <a:r>
              <a:rPr lang="ja-JP" altLang="en-US"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　</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株式会社あさ出版（代表取締役：田賀井弘毅、所在地：東京都豊島区）は</a:t>
            </a:r>
            <a:r>
              <a:rPr lang="zh-TW" altLang="en-US"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東 秀樹</a:t>
            </a:r>
            <a:r>
              <a:rPr lang="ja-JP" altLang="en-US"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著 </a:t>
            </a:r>
            <a:r>
              <a:rPr lang="zh-TW" altLang="en-US"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三浦学著</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a:t>
            </a:r>
            <a:r>
              <a:rPr lang="ja-JP" altLang="en-US"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「考える型」が身につく 思考のフレームワークドリル</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』を202</a:t>
            </a:r>
            <a:r>
              <a:rPr lang="en-US" alt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6</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年</a:t>
            </a:r>
            <a:r>
              <a:rPr lang="en-US" alt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1</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月</a:t>
            </a:r>
            <a:r>
              <a:rPr lang="en-US" altLang="ja-JP" sz="1200" dirty="0">
                <a:solidFill>
                  <a:schemeClr val="dk1"/>
                </a:solidFill>
                <a:latin typeface="BIZ UDPゴシック" panose="020B0400000000000000" pitchFamily="50" charset="-128"/>
                <a:ea typeface="BIZ UDPゴシック" panose="020B0400000000000000" pitchFamily="50" charset="-128"/>
              </a:rPr>
              <a:t>20</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日（</a:t>
            </a:r>
            <a:r>
              <a:rPr lang="ja-JP" altLang="en-US" sz="1200" dirty="0">
                <a:solidFill>
                  <a:schemeClr val="dk1"/>
                </a:solidFill>
                <a:latin typeface="BIZ UDPゴシック" panose="020B0400000000000000" pitchFamily="50" charset="-128"/>
                <a:ea typeface="BIZ UDPゴシック" panose="020B0400000000000000" pitchFamily="50" charset="-128"/>
              </a:rPr>
              <a:t>火</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）に刊行いたします。 </a:t>
            </a:r>
            <a:endParaRPr dirty="0">
              <a:latin typeface="BIZ UDPゴシック" panose="020B0400000000000000" pitchFamily="50" charset="-128"/>
              <a:ea typeface="BIZ UDPゴシック" panose="020B0400000000000000" pitchFamily="50" charset="-128"/>
            </a:endParaRPr>
          </a:p>
        </p:txBody>
      </p:sp>
      <p:sp>
        <p:nvSpPr>
          <p:cNvPr id="128" name="Google Shape;128;p1"/>
          <p:cNvSpPr/>
          <p:nvPr/>
        </p:nvSpPr>
        <p:spPr>
          <a:xfrm>
            <a:off x="-31194" y="2710988"/>
            <a:ext cx="6978649" cy="1344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altLang="en-US" sz="1200" spc="-100" dirty="0">
                <a:solidFill>
                  <a:srgbClr val="0F1111"/>
                </a:solidFill>
                <a:latin typeface="BIZ UDPゴシック" panose="020B0400000000000000" pitchFamily="50" charset="-128"/>
                <a:ea typeface="BIZ UDPゴシック" panose="020B0400000000000000" pitchFamily="50" charset="-128"/>
              </a:rPr>
              <a:t>  </a:t>
            </a:r>
            <a:r>
              <a:rPr lang="ja-JP" altLang="en-US"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rPr>
              <a:t>「考えがまとまらない」「何から手をつければいいかわからない」</a:t>
            </a:r>
            <a:r>
              <a:rPr lang="en-US" altLang="ja-JP"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rPr>
              <a:t>――</a:t>
            </a:r>
            <a:r>
              <a:rPr lang="ja-JP" altLang="en-US"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rPr>
              <a:t>こうした仕事のつまずきは、能力やセンスの問題ではありません。必要なのは、考え方の順番を知ることです。</a:t>
            </a:r>
            <a:endParaRPr lang="en-US" altLang="ja-JP"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00000"/>
              </a:lnSpc>
              <a:spcBef>
                <a:spcPts val="0"/>
              </a:spcBef>
              <a:spcAft>
                <a:spcPts val="0"/>
              </a:spcAft>
              <a:buNone/>
            </a:pPr>
            <a:r>
              <a:rPr lang="en-US" altLang="ja-JP" sz="1200" spc="-100" dirty="0">
                <a:solidFill>
                  <a:srgbClr val="0F1111"/>
                </a:solidFill>
                <a:latin typeface="BIZ UDPゴシック" panose="020B0400000000000000" pitchFamily="50" charset="-128"/>
                <a:ea typeface="BIZ UDPゴシック" panose="020B0400000000000000" pitchFamily="50" charset="-128"/>
              </a:rPr>
              <a:t>  </a:t>
            </a:r>
            <a:r>
              <a:rPr lang="ja-JP" altLang="en-US"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rPr>
              <a:t>本書は、日本総合研究所で活躍する現役コンサルタントが、</a:t>
            </a:r>
            <a:r>
              <a:rPr lang="ja-JP" altLang="en-US" sz="1200" spc="-100" dirty="0">
                <a:solidFill>
                  <a:srgbClr val="0F1111"/>
                </a:solidFill>
                <a:latin typeface="BIZ UDPゴシック" panose="020B0400000000000000" pitchFamily="50" charset="-128"/>
                <a:ea typeface="BIZ UDPゴシック" panose="020B0400000000000000" pitchFamily="50" charset="-128"/>
              </a:rPr>
              <a:t>実務で本当に使えるものだけ</a:t>
            </a:r>
            <a:r>
              <a:rPr lang="ja-JP" altLang="en-US"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rPr>
              <a:t>を厳選し、</a:t>
            </a:r>
            <a:r>
              <a:rPr lang="en-US" altLang="ja-JP"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rPr>
              <a:t>7</a:t>
            </a:r>
            <a:r>
              <a:rPr lang="ja-JP" altLang="en-US"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rPr>
              <a:t>つのプロセスに分け、</a:t>
            </a:r>
            <a:r>
              <a:rPr lang="en-US" altLang="ja-JP"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rPr>
              <a:t>20</a:t>
            </a:r>
            <a:r>
              <a:rPr lang="ja-JP" altLang="en-US"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rPr>
              <a:t>の「思考の型」として体系化。各フレームワークは、身近な事例で「型」の全体像をつかみ、お題に取り組みながら思考を動かし、ケーススタディで使い方をおさらいするという</a:t>
            </a:r>
            <a:r>
              <a:rPr lang="en-US" altLang="ja-JP"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rPr>
              <a:t>3</a:t>
            </a:r>
            <a:r>
              <a:rPr lang="ja-JP" altLang="en-US"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rPr>
              <a:t>段構成で解説します。</a:t>
            </a:r>
            <a:endParaRPr lang="en-US" altLang="ja-JP"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00000"/>
              </a:lnSpc>
              <a:spcBef>
                <a:spcPts val="0"/>
              </a:spcBef>
              <a:spcAft>
                <a:spcPts val="0"/>
              </a:spcAft>
              <a:buNone/>
            </a:pPr>
            <a:r>
              <a:rPr lang="en-US" altLang="ja-JP" sz="1200" spc="-100" dirty="0">
                <a:solidFill>
                  <a:srgbClr val="0F1111"/>
                </a:solidFill>
                <a:latin typeface="BIZ UDPゴシック" panose="020B0400000000000000" pitchFamily="50" charset="-128"/>
                <a:ea typeface="BIZ UDPゴシック" panose="020B0400000000000000" pitchFamily="50" charset="-128"/>
              </a:rPr>
              <a:t>  </a:t>
            </a:r>
            <a:r>
              <a:rPr lang="ja-JP" altLang="en-US" sz="1200" b="0" i="0" u="none" strike="noStrike" cap="none" spc="-100" dirty="0">
                <a:solidFill>
                  <a:srgbClr val="0F1111"/>
                </a:solidFill>
                <a:latin typeface="BIZ UDPゴシック" panose="020B0400000000000000" pitchFamily="50" charset="-128"/>
                <a:ea typeface="BIZ UDPゴシック" panose="020B0400000000000000" pitchFamily="50" charset="-128"/>
                <a:sym typeface="Arial"/>
              </a:rPr>
              <a:t>ロジックツリーやバックキャスティングなど、聞いたことはあっても使いこなせていない思考法を、自分の仕事に置き換えながら身につけられる一冊です。</a:t>
            </a:r>
          </a:p>
        </p:txBody>
      </p:sp>
      <p:pic>
        <p:nvPicPr>
          <p:cNvPr id="129" name="Google Shape;129;p1"/>
          <p:cNvPicPr preferRelativeResize="0"/>
          <p:nvPr/>
        </p:nvPicPr>
        <p:blipFill rotWithShape="1">
          <a:blip r:embed="rId3">
            <a:alphaModFix/>
          </a:blip>
          <a:srcRect/>
          <a:stretch/>
        </p:blipFill>
        <p:spPr>
          <a:xfrm>
            <a:off x="5560627" y="181907"/>
            <a:ext cx="1203969" cy="216338"/>
          </a:xfrm>
          <a:prstGeom prst="rect">
            <a:avLst/>
          </a:prstGeom>
          <a:noFill/>
          <a:ln>
            <a:noFill/>
          </a:ln>
        </p:spPr>
      </p:pic>
      <p:sp>
        <p:nvSpPr>
          <p:cNvPr id="130" name="Google Shape;130;p1"/>
          <p:cNvSpPr/>
          <p:nvPr/>
        </p:nvSpPr>
        <p:spPr>
          <a:xfrm>
            <a:off x="-23038" y="5083081"/>
            <a:ext cx="189752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【目次】</a:t>
            </a:r>
            <a:endParaRPr sz="1400" b="0"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131" name="Google Shape;131;p1"/>
          <p:cNvSpPr/>
          <p:nvPr/>
        </p:nvSpPr>
        <p:spPr>
          <a:xfrm>
            <a:off x="36424" y="4233161"/>
            <a:ext cx="6843414" cy="92842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著者：</a:t>
            </a:r>
            <a:r>
              <a:rPr lang="zh-TW" altLang="en-US"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東 秀樹 </a:t>
            </a:r>
            <a:r>
              <a:rPr lang="en-US" altLang="ja-JP"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a:t>
            </a:r>
            <a:r>
              <a:rPr lang="ja-JP" altLang="en-US"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 </a:t>
            </a:r>
            <a:r>
              <a:rPr lang="zh-TW" altLang="en-US"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三浦</a:t>
            </a:r>
            <a:r>
              <a:rPr lang="ja-JP" altLang="en-US"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 </a:t>
            </a:r>
            <a:r>
              <a:rPr lang="zh-TW" altLang="en-US"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学 </a:t>
            </a:r>
            <a:endParaRPr lang="en-US" altLang="zh-TW" b="0" i="0" u="none" strike="noStrike" cap="none" dirty="0">
              <a:solidFill>
                <a:schemeClr val="tx1"/>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00000"/>
              </a:lnSpc>
              <a:spcBef>
                <a:spcPts val="0"/>
              </a:spcBef>
              <a:spcAft>
                <a:spcPts val="0"/>
              </a:spcAft>
              <a:buNone/>
            </a:pPr>
            <a:r>
              <a:rPr 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ページ数: </a:t>
            </a:r>
            <a:r>
              <a:rPr lang="en-US" altLang="ja-JP" sz="1200" dirty="0">
                <a:solidFill>
                  <a:schemeClr val="tx1"/>
                </a:solidFill>
                <a:latin typeface="BIZ UDPゴシック" panose="020B0400000000000000" pitchFamily="50" charset="-128"/>
                <a:ea typeface="BIZ UDPゴシック" panose="020B0400000000000000" pitchFamily="50" charset="-128"/>
              </a:rPr>
              <a:t>216</a:t>
            </a:r>
            <a:r>
              <a:rPr 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ページ</a:t>
            </a:r>
            <a:r>
              <a:rPr lang="ja-JP" altLang="en-US"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　　　　   　</a:t>
            </a:r>
            <a:r>
              <a:rPr 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価格 ： 1,</a:t>
            </a:r>
            <a:r>
              <a:rPr lang="en-US" alt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870</a:t>
            </a:r>
            <a:r>
              <a:rPr 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円(10%税込）</a:t>
            </a:r>
            <a:r>
              <a:rPr lang="ja-JP" altLang="en-US"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　</a:t>
            </a:r>
            <a:endParaRPr lang="en-US" alt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00000"/>
              </a:lnSpc>
              <a:spcBef>
                <a:spcPts val="0"/>
              </a:spcBef>
              <a:spcAft>
                <a:spcPts val="0"/>
              </a:spcAft>
              <a:buNone/>
            </a:pPr>
            <a:r>
              <a:rPr 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発行日 ： 202</a:t>
            </a:r>
            <a:r>
              <a:rPr lang="en-US" alt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6</a:t>
            </a:r>
            <a:r>
              <a:rPr 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年</a:t>
            </a:r>
            <a:r>
              <a:rPr lang="en-US" alt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1</a:t>
            </a:r>
            <a:r>
              <a:rPr 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月</a:t>
            </a:r>
            <a:r>
              <a:rPr lang="en-US" alt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20</a:t>
            </a:r>
            <a:r>
              <a:rPr lang="ja-JP"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日</a:t>
            </a:r>
            <a:r>
              <a:rPr lang="ja-JP" altLang="en-US" sz="12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　</a:t>
            </a:r>
            <a:r>
              <a:rPr lang="en-US" altLang="ja-JP" sz="1200" dirty="0">
                <a:solidFill>
                  <a:schemeClr val="tx1"/>
                </a:solidFill>
                <a:latin typeface="BIZ UDPゴシック" panose="020B0400000000000000" pitchFamily="50" charset="-128"/>
                <a:ea typeface="BIZ UDPゴシック" panose="020B0400000000000000" pitchFamily="50" charset="-128"/>
              </a:rPr>
              <a:t>ISBN </a:t>
            </a: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en-US" altLang="ja-JP" sz="1200" dirty="0">
                <a:solidFill>
                  <a:schemeClr val="tx1"/>
                </a:solidFill>
                <a:latin typeface="BIZ UDPゴシック" panose="020B0400000000000000" pitchFamily="50" charset="-128"/>
                <a:ea typeface="BIZ UDPゴシック" panose="020B0400000000000000" pitchFamily="50" charset="-128"/>
              </a:rPr>
              <a:t>9784-86667-784-2</a:t>
            </a:r>
          </a:p>
        </p:txBody>
      </p:sp>
      <p:sp>
        <p:nvSpPr>
          <p:cNvPr id="132" name="Google Shape;132;p1"/>
          <p:cNvSpPr txBox="1"/>
          <p:nvPr/>
        </p:nvSpPr>
        <p:spPr>
          <a:xfrm>
            <a:off x="616017" y="2479355"/>
            <a:ext cx="5582652" cy="214021"/>
          </a:xfrm>
          <a:prstGeom prst="rect">
            <a:avLst/>
          </a:prstGeom>
          <a:solidFill>
            <a:srgbClr val="1C4FA2"/>
          </a:solidFill>
          <a:ln w="9525" cap="flat" cmpd="sng">
            <a:noFill/>
            <a:prstDash val="solid"/>
            <a:round/>
            <a:headEnd type="none" w="sm" len="sm"/>
            <a:tailEnd type="none" w="sm" len="sm"/>
          </a:ln>
        </p:spPr>
        <p:txBody>
          <a:bodyPr spcFirstLastPara="1" wrap="none" lIns="91425" tIns="45700" rIns="91425" bIns="45700" anchor="t" anchorCtr="0">
            <a:noAutofit/>
          </a:bodyPr>
          <a:lstStyle/>
          <a:p>
            <a:pPr lvl="0" algn="ctr"/>
            <a:endParaRPr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134" name="Google Shape;134;p1"/>
          <p:cNvSpPr/>
          <p:nvPr/>
        </p:nvSpPr>
        <p:spPr>
          <a:xfrm>
            <a:off x="0" y="7015205"/>
            <a:ext cx="2405331" cy="328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a:t>
            </a:r>
            <a:r>
              <a:rPr lang="ja-JP" altLang="en-US" sz="16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著者</a:t>
            </a:r>
            <a:r>
              <a:rPr lang="ja-JP" sz="16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プロフィール】</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35" name="Google Shape;135;p1"/>
          <p:cNvSpPr txBox="1"/>
          <p:nvPr/>
        </p:nvSpPr>
        <p:spPr>
          <a:xfrm>
            <a:off x="-60325" y="1202827"/>
            <a:ext cx="6978650" cy="769401"/>
          </a:xfrm>
          <a:prstGeom prst="rect">
            <a:avLst/>
          </a:prstGeom>
          <a:noFill/>
          <a:ln>
            <a:noFill/>
          </a:ln>
        </p:spPr>
        <p:txBody>
          <a:bodyPr spcFirstLastPara="1" wrap="square" lIns="91425" tIns="45700" rIns="91425" bIns="45700" anchor="t" anchorCtr="0">
            <a:spAutoFit/>
          </a:bodyPr>
          <a:lstStyle/>
          <a:p>
            <a:pPr algn="ctr"/>
            <a:r>
              <a:rPr lang="ja-JP" altLang="en-US" sz="4400" b="1" dirty="0">
                <a:solidFill>
                  <a:schemeClr val="tx1"/>
                </a:solidFill>
                <a:latin typeface="BIZ UDPゴシック" panose="020B0400000000000000" pitchFamily="50" charset="-128"/>
                <a:ea typeface="BIZ UDPゴシック" panose="020B0400000000000000" pitchFamily="50" charset="-128"/>
              </a:rPr>
              <a:t>思考</a:t>
            </a:r>
            <a:r>
              <a:rPr lang="ja-JP" altLang="en-US" sz="3600" b="1" dirty="0">
                <a:solidFill>
                  <a:schemeClr val="tx1"/>
                </a:solidFill>
                <a:latin typeface="BIZ UDPゴシック" panose="020B0400000000000000" pitchFamily="50" charset="-128"/>
                <a:ea typeface="BIZ UDPゴシック" panose="020B0400000000000000" pitchFamily="50" charset="-128"/>
              </a:rPr>
              <a:t>の</a:t>
            </a:r>
            <a:r>
              <a:rPr lang="ja-JP" altLang="en-US" sz="4400" b="1" dirty="0">
                <a:solidFill>
                  <a:schemeClr val="tx1"/>
                </a:solidFill>
                <a:latin typeface="BIZ UDPゴシック" panose="020B0400000000000000" pitchFamily="50" charset="-128"/>
                <a:ea typeface="BIZ UDPゴシック" panose="020B0400000000000000" pitchFamily="50" charset="-128"/>
              </a:rPr>
              <a:t>フレームワークドリル</a:t>
            </a:r>
            <a:endParaRPr lang="ja-JP" altLang="en-US" sz="49600" b="1" dirty="0">
              <a:solidFill>
                <a:schemeClr val="tx1"/>
              </a:solidFill>
              <a:latin typeface="BIZ UDPゴシック" panose="020B0400000000000000" pitchFamily="50" charset="-128"/>
              <a:ea typeface="BIZ UDPゴシック" panose="020B0400000000000000" pitchFamily="50" charset="-128"/>
            </a:endParaRPr>
          </a:p>
        </p:txBody>
      </p:sp>
      <p:sp>
        <p:nvSpPr>
          <p:cNvPr id="136" name="Google Shape;136;p1"/>
          <p:cNvSpPr/>
          <p:nvPr/>
        </p:nvSpPr>
        <p:spPr>
          <a:xfrm>
            <a:off x="5052363" y="721212"/>
            <a:ext cx="1768511" cy="54018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ja-JP" sz="11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202</a:t>
            </a:r>
            <a:r>
              <a:rPr lang="en-US" altLang="ja-JP" sz="11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6</a:t>
            </a:r>
            <a:r>
              <a:rPr lang="ja-JP" sz="11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年</a:t>
            </a:r>
            <a:endParaRPr lang="en-US" altLang="ja-JP" sz="1100" b="0"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a:p>
            <a:pPr marL="0" marR="0" lvl="0" indent="0" algn="r" rtl="0">
              <a:lnSpc>
                <a:spcPct val="100000"/>
              </a:lnSpc>
              <a:spcBef>
                <a:spcPts val="0"/>
              </a:spcBef>
              <a:spcAft>
                <a:spcPts val="0"/>
              </a:spcAft>
              <a:buClr>
                <a:srgbClr val="000000"/>
              </a:buClr>
              <a:buSzPts val="1100"/>
              <a:buFont typeface="Arial"/>
              <a:buNone/>
            </a:pPr>
            <a:r>
              <a:rPr lang="en-US" altLang="ja-JP" sz="11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1</a:t>
            </a:r>
            <a:r>
              <a:rPr lang="ja-JP" sz="11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月</a:t>
            </a:r>
            <a:r>
              <a:rPr lang="en-US" altLang="ja-JP" sz="11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20</a:t>
            </a:r>
            <a:r>
              <a:rPr lang="ja-JP" sz="11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日発刊</a:t>
            </a:r>
            <a:endParaRPr sz="12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37" name="Google Shape;137;p1"/>
          <p:cNvSpPr/>
          <p:nvPr/>
        </p:nvSpPr>
        <p:spPr>
          <a:xfrm>
            <a:off x="40679" y="5329753"/>
            <a:ext cx="4428688" cy="1708120"/>
          </a:xfrm>
          <a:prstGeom prst="rect">
            <a:avLst/>
          </a:prstGeom>
          <a:noFill/>
          <a:ln>
            <a:noFill/>
          </a:ln>
        </p:spPr>
        <p:txBody>
          <a:bodyPr spcFirstLastPara="1" wrap="square" lIns="91425" tIns="45700" rIns="91425" bIns="45700" anchor="t" anchorCtr="0">
            <a:spAutoFit/>
          </a:bodyPr>
          <a:lstStyle/>
          <a:p>
            <a:pPr lvl="0">
              <a:lnSpc>
                <a:spcPts val="1800"/>
              </a:lnSpc>
            </a:pPr>
            <a:r>
              <a:rPr lang="ja-JP" altLang="en-US" b="1" dirty="0">
                <a:solidFill>
                  <a:schemeClr val="dk1"/>
                </a:solidFill>
                <a:latin typeface="BIZ UDPゴシック" panose="020B0400000000000000" pitchFamily="50" charset="-128"/>
                <a:ea typeface="BIZ UDPゴシック" panose="020B0400000000000000" pitchFamily="50" charset="-128"/>
              </a:rPr>
              <a:t>１章</a:t>
            </a:r>
            <a:r>
              <a:rPr lang="en-US" altLang="ja-JP" b="1" dirty="0">
                <a:solidFill>
                  <a:schemeClr val="dk1"/>
                </a:solidFill>
                <a:latin typeface="BIZ UDPゴシック" panose="020B0400000000000000" pitchFamily="50" charset="-128"/>
                <a:ea typeface="BIZ UDPゴシック" panose="020B0400000000000000" pitchFamily="50" charset="-128"/>
              </a:rPr>
              <a:t>   </a:t>
            </a:r>
            <a:r>
              <a:rPr lang="ja-JP" altLang="en-US" b="1" dirty="0">
                <a:solidFill>
                  <a:schemeClr val="dk1"/>
                </a:solidFill>
                <a:latin typeface="BIZ UDPゴシック" panose="020B0400000000000000" pitchFamily="50" charset="-128"/>
                <a:ea typeface="BIZ UDPゴシック" panose="020B0400000000000000" pitchFamily="50" charset="-128"/>
              </a:rPr>
              <a:t>課題整理</a:t>
            </a:r>
            <a:r>
              <a:rPr lang="en-US" altLang="ja-JP" dirty="0">
                <a:solidFill>
                  <a:schemeClr val="dk1"/>
                </a:solidFill>
                <a:latin typeface="BIZ UDPゴシック" panose="020B0400000000000000" pitchFamily="50" charset="-128"/>
                <a:ea typeface="BIZ UDPゴシック" panose="020B0400000000000000" pitchFamily="50" charset="-128"/>
              </a:rPr>
              <a:t>―</a:t>
            </a:r>
            <a:r>
              <a:rPr lang="ja-JP" altLang="en-US" sz="1200" dirty="0">
                <a:solidFill>
                  <a:schemeClr val="dk1"/>
                </a:solidFill>
                <a:latin typeface="BIZ UDPゴシック" panose="020B0400000000000000" pitchFamily="50" charset="-128"/>
                <a:ea typeface="BIZ UDPゴシック" panose="020B0400000000000000" pitchFamily="50" charset="-128"/>
              </a:rPr>
              <a:t>何から手をつければいいかわからない時に</a:t>
            </a:r>
            <a:endParaRPr lang="en-US" altLang="ja-JP" sz="1200" dirty="0">
              <a:solidFill>
                <a:schemeClr val="dk1"/>
              </a:solidFill>
              <a:latin typeface="BIZ UDPゴシック" panose="020B0400000000000000" pitchFamily="50" charset="-128"/>
              <a:ea typeface="BIZ UDPゴシック" panose="020B0400000000000000" pitchFamily="50" charset="-128"/>
            </a:endParaRPr>
          </a:p>
          <a:p>
            <a:pPr lvl="0">
              <a:lnSpc>
                <a:spcPts val="1800"/>
              </a:lnSpc>
            </a:pPr>
            <a:r>
              <a:rPr lang="ja-JP" altLang="en-US" b="1" dirty="0">
                <a:solidFill>
                  <a:schemeClr val="dk1"/>
                </a:solidFill>
                <a:latin typeface="BIZ UDPゴシック" panose="020B0400000000000000" pitchFamily="50" charset="-128"/>
                <a:ea typeface="BIZ UDPゴシック" panose="020B0400000000000000" pitchFamily="50" charset="-128"/>
              </a:rPr>
              <a:t>２章　情報収集</a:t>
            </a:r>
            <a:r>
              <a:rPr lang="en-US" altLang="ja-JP" dirty="0">
                <a:solidFill>
                  <a:schemeClr val="dk1"/>
                </a:solidFill>
                <a:latin typeface="BIZ UDPゴシック" panose="020B0400000000000000" pitchFamily="50" charset="-128"/>
                <a:ea typeface="BIZ UDPゴシック" panose="020B0400000000000000" pitchFamily="50" charset="-128"/>
              </a:rPr>
              <a:t>―</a:t>
            </a:r>
            <a:r>
              <a:rPr lang="ja-JP" altLang="en-US" sz="1200" spc="-100" dirty="0">
                <a:solidFill>
                  <a:schemeClr val="dk1"/>
                </a:solidFill>
                <a:latin typeface="BIZ UDPゴシック" panose="020B0400000000000000" pitchFamily="50" charset="-128"/>
                <a:ea typeface="BIZ UDPゴシック" panose="020B0400000000000000" pitchFamily="50" charset="-128"/>
              </a:rPr>
              <a:t>判断の精度を高めるために必要な材料を集める</a:t>
            </a:r>
            <a:endParaRPr lang="en-US" altLang="ja-JP" spc="-100" dirty="0">
              <a:solidFill>
                <a:schemeClr val="dk1"/>
              </a:solidFill>
              <a:latin typeface="BIZ UDPゴシック" panose="020B0400000000000000" pitchFamily="50" charset="-128"/>
              <a:ea typeface="BIZ UDPゴシック" panose="020B0400000000000000" pitchFamily="50" charset="-128"/>
            </a:endParaRPr>
          </a:p>
          <a:p>
            <a:pPr lvl="0">
              <a:lnSpc>
                <a:spcPts val="1800"/>
              </a:lnSpc>
            </a:pPr>
            <a:r>
              <a:rPr lang="ja-JP" altLang="en-US" b="1" dirty="0">
                <a:solidFill>
                  <a:schemeClr val="dk1"/>
                </a:solidFill>
                <a:latin typeface="BIZ UDPゴシック" panose="020B0400000000000000" pitchFamily="50" charset="-128"/>
                <a:ea typeface="BIZ UDPゴシック" panose="020B0400000000000000" pitchFamily="50" charset="-128"/>
              </a:rPr>
              <a:t>３章　戦略策定</a:t>
            </a:r>
            <a:r>
              <a:rPr lang="en-US" altLang="ja-JP" dirty="0">
                <a:solidFill>
                  <a:schemeClr val="dk1"/>
                </a:solidFill>
                <a:latin typeface="BIZ UDPゴシック" panose="020B0400000000000000" pitchFamily="50" charset="-128"/>
                <a:ea typeface="BIZ UDPゴシック" panose="020B0400000000000000" pitchFamily="50" charset="-128"/>
              </a:rPr>
              <a:t>―</a:t>
            </a:r>
            <a:r>
              <a:rPr lang="ja-JP" altLang="en-US" sz="1200" dirty="0">
                <a:solidFill>
                  <a:schemeClr val="dk1"/>
                </a:solidFill>
                <a:latin typeface="BIZ UDPゴシック" panose="020B0400000000000000" pitchFamily="50" charset="-128"/>
                <a:ea typeface="BIZ UDPゴシック" panose="020B0400000000000000" pitchFamily="50" charset="-128"/>
              </a:rPr>
              <a:t>方向性や「価値」の出し方を考える</a:t>
            </a:r>
            <a:endParaRPr lang="en-US" altLang="ja-JP" dirty="0">
              <a:solidFill>
                <a:schemeClr val="dk1"/>
              </a:solidFill>
              <a:latin typeface="BIZ UDPゴシック" panose="020B0400000000000000" pitchFamily="50" charset="-128"/>
              <a:ea typeface="BIZ UDPゴシック" panose="020B0400000000000000" pitchFamily="50" charset="-128"/>
            </a:endParaRPr>
          </a:p>
          <a:p>
            <a:pPr lvl="0">
              <a:lnSpc>
                <a:spcPts val="1800"/>
              </a:lnSpc>
            </a:pPr>
            <a:r>
              <a:rPr lang="ja-JP" altLang="en-US" b="1" dirty="0">
                <a:solidFill>
                  <a:schemeClr val="dk1"/>
                </a:solidFill>
                <a:latin typeface="BIZ UDPゴシック" panose="020B0400000000000000" pitchFamily="50" charset="-128"/>
                <a:ea typeface="BIZ UDPゴシック" panose="020B0400000000000000" pitchFamily="50" charset="-128"/>
              </a:rPr>
              <a:t>４章　計画策定</a:t>
            </a:r>
            <a:r>
              <a:rPr lang="en-US" altLang="ja-JP" dirty="0">
                <a:solidFill>
                  <a:schemeClr val="dk1"/>
                </a:solidFill>
                <a:latin typeface="BIZ UDPゴシック" panose="020B0400000000000000" pitchFamily="50" charset="-128"/>
                <a:ea typeface="BIZ UDPゴシック" panose="020B0400000000000000" pitchFamily="50" charset="-128"/>
              </a:rPr>
              <a:t>―</a:t>
            </a:r>
            <a:r>
              <a:rPr lang="ja-JP" altLang="en-US" sz="1200" dirty="0">
                <a:solidFill>
                  <a:schemeClr val="dk1"/>
                </a:solidFill>
                <a:latin typeface="BIZ UDPゴシック" panose="020B0400000000000000" pitchFamily="50" charset="-128"/>
                <a:ea typeface="BIZ UDPゴシック" panose="020B0400000000000000" pitchFamily="50" charset="-128"/>
              </a:rPr>
              <a:t>戦略を現実にするための「段取り」を組む</a:t>
            </a:r>
            <a:endParaRPr lang="en-US" altLang="ja-JP" dirty="0">
              <a:solidFill>
                <a:schemeClr val="dk1"/>
              </a:solidFill>
              <a:latin typeface="BIZ UDPゴシック" panose="020B0400000000000000" pitchFamily="50" charset="-128"/>
              <a:ea typeface="BIZ UDPゴシック" panose="020B0400000000000000" pitchFamily="50" charset="-128"/>
            </a:endParaRPr>
          </a:p>
          <a:p>
            <a:pPr lvl="0">
              <a:lnSpc>
                <a:spcPts val="1800"/>
              </a:lnSpc>
            </a:pPr>
            <a:r>
              <a:rPr lang="ja-JP" altLang="en-US" b="1" dirty="0">
                <a:solidFill>
                  <a:schemeClr val="dk1"/>
                </a:solidFill>
                <a:latin typeface="BIZ UDPゴシック" panose="020B0400000000000000" pitchFamily="50" charset="-128"/>
                <a:ea typeface="BIZ UDPゴシック" panose="020B0400000000000000" pitchFamily="50" charset="-128"/>
              </a:rPr>
              <a:t>５章　実装</a:t>
            </a:r>
            <a:r>
              <a:rPr lang="en-US" altLang="ja-JP" dirty="0">
                <a:solidFill>
                  <a:schemeClr val="dk1"/>
                </a:solidFill>
                <a:latin typeface="BIZ UDPゴシック" panose="020B0400000000000000" pitchFamily="50" charset="-128"/>
                <a:ea typeface="BIZ UDPゴシック" panose="020B0400000000000000" pitchFamily="50" charset="-128"/>
              </a:rPr>
              <a:t>―</a:t>
            </a:r>
            <a:r>
              <a:rPr lang="ja-JP" altLang="en-US" sz="1200" spc="-100" dirty="0">
                <a:solidFill>
                  <a:schemeClr val="dk1"/>
                </a:solidFill>
                <a:latin typeface="BIZ UDPゴシック" panose="020B0400000000000000" pitchFamily="50" charset="-128"/>
                <a:ea typeface="BIZ UDPゴシック" panose="020B0400000000000000" pitchFamily="50" charset="-128"/>
              </a:rPr>
              <a:t>計画を実行に移す前に、「リソース」と「体制」を整える</a:t>
            </a:r>
            <a:endParaRPr lang="en-US" altLang="ja-JP" sz="1200" spc="-100" dirty="0">
              <a:solidFill>
                <a:schemeClr val="dk1"/>
              </a:solidFill>
              <a:latin typeface="BIZ UDPゴシック" panose="020B0400000000000000" pitchFamily="50" charset="-128"/>
              <a:ea typeface="BIZ UDPゴシック" panose="020B0400000000000000" pitchFamily="50" charset="-128"/>
            </a:endParaRPr>
          </a:p>
          <a:p>
            <a:pPr lvl="0">
              <a:lnSpc>
                <a:spcPts val="1800"/>
              </a:lnSpc>
            </a:pPr>
            <a:r>
              <a:rPr lang="ja-JP" altLang="en-US" b="1" dirty="0">
                <a:solidFill>
                  <a:schemeClr val="dk1"/>
                </a:solidFill>
                <a:latin typeface="BIZ UDPゴシック" panose="020B0400000000000000" pitchFamily="50" charset="-128"/>
                <a:ea typeface="BIZ UDPゴシック" panose="020B0400000000000000" pitchFamily="50" charset="-128"/>
              </a:rPr>
              <a:t>６章　実行</a:t>
            </a:r>
            <a:r>
              <a:rPr lang="en-US" altLang="ja-JP" dirty="0">
                <a:solidFill>
                  <a:schemeClr val="dk1"/>
                </a:solidFill>
                <a:latin typeface="BIZ UDPゴシック" panose="020B0400000000000000" pitchFamily="50" charset="-128"/>
                <a:ea typeface="BIZ UDPゴシック" panose="020B0400000000000000" pitchFamily="50" charset="-128"/>
              </a:rPr>
              <a:t>―</a:t>
            </a:r>
            <a:r>
              <a:rPr lang="ja-JP" altLang="en-US" sz="1200" dirty="0">
                <a:solidFill>
                  <a:schemeClr val="dk1"/>
                </a:solidFill>
                <a:latin typeface="BIZ UDPゴシック" panose="020B0400000000000000" pitchFamily="50" charset="-128"/>
                <a:ea typeface="BIZ UDPゴシック" panose="020B0400000000000000" pitchFamily="50" charset="-128"/>
              </a:rPr>
              <a:t>対策準備とやる気アップでチームを前進させる</a:t>
            </a:r>
            <a:endParaRPr lang="en-US" altLang="ja-JP" sz="1200" dirty="0">
              <a:solidFill>
                <a:schemeClr val="dk1"/>
              </a:solidFill>
              <a:latin typeface="BIZ UDPゴシック" panose="020B0400000000000000" pitchFamily="50" charset="-128"/>
              <a:ea typeface="BIZ UDPゴシック" panose="020B0400000000000000" pitchFamily="50" charset="-128"/>
            </a:endParaRPr>
          </a:p>
          <a:p>
            <a:pPr lvl="0">
              <a:lnSpc>
                <a:spcPts val="1800"/>
              </a:lnSpc>
            </a:pPr>
            <a:r>
              <a:rPr lang="ja-JP" altLang="en-US" b="1" dirty="0">
                <a:solidFill>
                  <a:schemeClr val="dk1"/>
                </a:solidFill>
                <a:latin typeface="BIZ UDPゴシック" panose="020B0400000000000000" pitchFamily="50" charset="-128"/>
                <a:ea typeface="BIZ UDPゴシック" panose="020B0400000000000000" pitchFamily="50" charset="-128"/>
              </a:rPr>
              <a:t>７章　評価・修正</a:t>
            </a:r>
            <a:r>
              <a:rPr lang="en-US" altLang="ja-JP" dirty="0">
                <a:solidFill>
                  <a:schemeClr val="dk1"/>
                </a:solidFill>
                <a:latin typeface="BIZ UDPゴシック" panose="020B0400000000000000" pitchFamily="50" charset="-128"/>
                <a:ea typeface="BIZ UDPゴシック" panose="020B0400000000000000" pitchFamily="50" charset="-128"/>
              </a:rPr>
              <a:t>―</a:t>
            </a:r>
            <a:r>
              <a:rPr lang="ja-JP" altLang="en-US" sz="1200" dirty="0">
                <a:solidFill>
                  <a:schemeClr val="dk1"/>
                </a:solidFill>
                <a:latin typeface="BIZ UDPゴシック" panose="020B0400000000000000" pitchFamily="50" charset="-128"/>
                <a:ea typeface="BIZ UDPゴシック" panose="020B0400000000000000" pitchFamily="50" charset="-128"/>
              </a:rPr>
              <a:t>振り返って学び、次に活かす</a:t>
            </a:r>
            <a:endParaRPr lang="ja-JP" altLang="en-US" dirty="0">
              <a:solidFill>
                <a:schemeClr val="dk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050BF6D-DF52-4299-E35D-7F1E2214198A}"/>
              </a:ext>
            </a:extLst>
          </p:cNvPr>
          <p:cNvSpPr txBox="1"/>
          <p:nvPr/>
        </p:nvSpPr>
        <p:spPr>
          <a:xfrm>
            <a:off x="21348" y="7348065"/>
            <a:ext cx="3407652" cy="307777"/>
          </a:xfrm>
          <a:prstGeom prst="rect">
            <a:avLst/>
          </a:prstGeom>
          <a:noFill/>
        </p:spPr>
        <p:txBody>
          <a:bodyPr wrap="square">
            <a:spAutoFit/>
          </a:bodyPr>
          <a:lstStyle/>
          <a:p>
            <a:pPr lvl="0"/>
            <a:r>
              <a:rPr lang="zh-TW" altLang="en-US" b="1" u="sng" dirty="0">
                <a:solidFill>
                  <a:schemeClr val="tx1"/>
                </a:solidFill>
                <a:latin typeface="BIZ UDPゴシック" panose="020B0400000000000000" pitchFamily="50" charset="-128"/>
                <a:ea typeface="BIZ UDPゴシック" panose="020B0400000000000000" pitchFamily="50" charset="-128"/>
              </a:rPr>
              <a:t>東 秀樹 </a:t>
            </a:r>
            <a:r>
              <a:rPr lang="en-US" altLang="zh-TW" b="1" u="sng" dirty="0">
                <a:solidFill>
                  <a:schemeClr val="tx1"/>
                </a:solidFill>
                <a:latin typeface="BIZ UDPゴシック" panose="020B0400000000000000" pitchFamily="50" charset="-128"/>
                <a:ea typeface="BIZ UDPゴシック" panose="020B0400000000000000" pitchFamily="50" charset="-128"/>
              </a:rPr>
              <a:t>(</a:t>
            </a:r>
            <a:r>
              <a:rPr lang="ja-JP" altLang="en-US" b="1" u="sng" dirty="0">
                <a:solidFill>
                  <a:schemeClr val="tx1"/>
                </a:solidFill>
                <a:latin typeface="BIZ UDPゴシック" panose="020B0400000000000000" pitchFamily="50" charset="-128"/>
                <a:ea typeface="BIZ UDPゴシック" panose="020B0400000000000000" pitchFamily="50" charset="-128"/>
              </a:rPr>
              <a:t>ひがし・ひでき</a:t>
            </a:r>
            <a:r>
              <a:rPr lang="en-US" altLang="zh-TW" b="1" u="sng" dirty="0">
                <a:solidFill>
                  <a:schemeClr val="tx1"/>
                </a:solidFill>
                <a:latin typeface="BIZ UDPゴシック" panose="020B0400000000000000" pitchFamily="50" charset="-128"/>
                <a:ea typeface="BIZ UDPゴシック" panose="020B0400000000000000" pitchFamily="50" charset="-128"/>
              </a:rPr>
              <a:t>)</a:t>
            </a:r>
            <a:endParaRPr lang="ja-JP" altLang="en-US" b="1" i="0" u="sng" strike="noStrike" cap="none" dirty="0">
              <a:solidFill>
                <a:schemeClr val="tx1"/>
              </a:solidFill>
              <a:latin typeface="BIZ UDPゴシック" panose="020B0400000000000000" pitchFamily="50" charset="-128"/>
              <a:ea typeface="BIZ UDPゴシック" panose="020B0400000000000000" pitchFamily="50" charset="-128"/>
              <a:sym typeface="Arial"/>
            </a:endParaRPr>
          </a:p>
        </p:txBody>
      </p:sp>
      <p:sp>
        <p:nvSpPr>
          <p:cNvPr id="4" name="Google Shape;133;p1"/>
          <p:cNvSpPr/>
          <p:nvPr/>
        </p:nvSpPr>
        <p:spPr>
          <a:xfrm>
            <a:off x="0" y="4062384"/>
            <a:ext cx="6689100" cy="394420"/>
          </a:xfrm>
          <a:prstGeom prst="rect">
            <a:avLst/>
          </a:prstGeom>
          <a:noFill/>
          <a:ln>
            <a:noFill/>
          </a:ln>
        </p:spPr>
        <p:txBody>
          <a:bodyPr spcFirstLastPara="1" wrap="square" lIns="91425" tIns="45700" rIns="91425" bIns="45700" anchor="ctr" anchorCtr="0">
            <a:noAutofit/>
          </a:bodyPr>
          <a:lstStyle/>
          <a:p>
            <a:pPr lvl="0"/>
            <a:r>
              <a:rPr lang="ja-JP" sz="18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タイトル：</a:t>
            </a:r>
            <a:r>
              <a:rPr lang="ja-JP" altLang="en-US" sz="1800" b="1" dirty="0">
                <a:solidFill>
                  <a:schemeClr val="dk1"/>
                </a:solidFill>
                <a:latin typeface="BIZ UDPゴシック" panose="020B0400000000000000" pitchFamily="50" charset="-128"/>
                <a:ea typeface="BIZ UDPゴシック" panose="020B0400000000000000" pitchFamily="50" charset="-128"/>
              </a:rPr>
              <a:t>「考える型」が身につく 思考のフレームワークドリル</a:t>
            </a:r>
          </a:p>
        </p:txBody>
      </p:sp>
      <p:pic>
        <p:nvPicPr>
          <p:cNvPr id="3" name="図 2" descr="ダイアグラム が含まれている画像&#10;&#10;AI 生成コンテンツは誤りを含む可能性があります。">
            <a:extLst>
              <a:ext uri="{FF2B5EF4-FFF2-40B4-BE49-F238E27FC236}">
                <a16:creationId xmlns:a16="http://schemas.microsoft.com/office/drawing/2014/main" id="{BAE69645-F7A9-38C3-B5A3-2A7054BC4BBE}"/>
              </a:ext>
            </a:extLst>
          </p:cNvPr>
          <p:cNvPicPr>
            <a:picLocks noChangeAspect="1"/>
          </p:cNvPicPr>
          <p:nvPr/>
        </p:nvPicPr>
        <p:blipFill>
          <a:blip r:embed="rId4"/>
          <a:stretch>
            <a:fillRect/>
          </a:stretch>
        </p:blipFill>
        <p:spPr>
          <a:xfrm>
            <a:off x="4725023" y="4456804"/>
            <a:ext cx="1936426" cy="2758741"/>
          </a:xfrm>
          <a:prstGeom prst="rect">
            <a:avLst/>
          </a:prstGeom>
          <a:ln>
            <a:solidFill>
              <a:schemeClr val="tx1"/>
            </a:solidFill>
          </a:ln>
          <a:effectLst>
            <a:outerShdw blurRad="50800" dist="38100" dir="2700000" algn="tl" rotWithShape="0">
              <a:prstClr val="black">
                <a:alpha val="40000"/>
              </a:prstClr>
            </a:outerShdw>
          </a:effectLst>
        </p:spPr>
      </p:pic>
      <p:sp>
        <p:nvSpPr>
          <p:cNvPr id="5" name="テキスト ボックス 4">
            <a:extLst>
              <a:ext uri="{FF2B5EF4-FFF2-40B4-BE49-F238E27FC236}">
                <a16:creationId xmlns:a16="http://schemas.microsoft.com/office/drawing/2014/main" id="{D8597D1E-4940-4B2B-E9A0-7626A3B8E228}"/>
              </a:ext>
            </a:extLst>
          </p:cNvPr>
          <p:cNvSpPr txBox="1"/>
          <p:nvPr/>
        </p:nvSpPr>
        <p:spPr>
          <a:xfrm>
            <a:off x="1404210" y="706515"/>
            <a:ext cx="4107839" cy="523220"/>
          </a:xfrm>
          <a:prstGeom prst="rect">
            <a:avLst/>
          </a:prstGeom>
          <a:noFill/>
        </p:spPr>
        <p:txBody>
          <a:bodyPr wrap="square">
            <a:spAutoFit/>
          </a:bodyPr>
          <a:lstStyle/>
          <a:p>
            <a:pPr algn="ctr"/>
            <a:r>
              <a:rPr lang="ja-JP" altLang="en-US" sz="2800" b="1" dirty="0">
                <a:solidFill>
                  <a:srgbClr val="1C4FA2"/>
                </a:solidFill>
                <a:latin typeface="BIZ UDP明朝 Medium" panose="02020500000000000000" pitchFamily="18" charset="-128"/>
                <a:ea typeface="BIZ UDP明朝 Medium" panose="02020500000000000000" pitchFamily="18" charset="-128"/>
              </a:rPr>
              <a:t>「考える型」が身につく </a:t>
            </a:r>
            <a:endParaRPr lang="en-US" altLang="ja-JP" sz="2800" b="1" dirty="0">
              <a:solidFill>
                <a:srgbClr val="1C4FA2"/>
              </a:solidFill>
              <a:latin typeface="BIZ UDP明朝 Medium" panose="02020500000000000000" pitchFamily="18" charset="-128"/>
              <a:ea typeface="BIZ UDP明朝 Medium" panose="02020500000000000000" pitchFamily="18" charset="-128"/>
            </a:endParaRPr>
          </a:p>
        </p:txBody>
      </p:sp>
      <p:sp>
        <p:nvSpPr>
          <p:cNvPr id="12" name="テキスト ボックス 11">
            <a:extLst>
              <a:ext uri="{FF2B5EF4-FFF2-40B4-BE49-F238E27FC236}">
                <a16:creationId xmlns:a16="http://schemas.microsoft.com/office/drawing/2014/main" id="{CA8B4A35-E554-0DE5-94F3-6FAB0E829457}"/>
              </a:ext>
            </a:extLst>
          </p:cNvPr>
          <p:cNvSpPr txBox="1"/>
          <p:nvPr/>
        </p:nvSpPr>
        <p:spPr>
          <a:xfrm>
            <a:off x="36424" y="390274"/>
            <a:ext cx="6766160" cy="338554"/>
          </a:xfrm>
          <a:prstGeom prst="rect">
            <a:avLst/>
          </a:prstGeom>
          <a:noFill/>
        </p:spPr>
        <p:txBody>
          <a:bodyPr wrap="square">
            <a:spAutoFit/>
          </a:bodyPr>
          <a:lstStyle/>
          <a:p>
            <a:pPr lvl="0" algn="ctr"/>
            <a:r>
              <a:rPr lang="ja-JP" altLang="en-US" sz="1600" b="1" dirty="0">
                <a:solidFill>
                  <a:schemeClr val="tx1"/>
                </a:solidFill>
                <a:latin typeface="BIZ UDPゴシック" panose="020B0400000000000000" pitchFamily="50" charset="-128"/>
                <a:ea typeface="BIZ UDPゴシック" panose="020B0400000000000000" pitchFamily="50" charset="-128"/>
              </a:rPr>
              <a:t>センス不要！地頭不要！“型”さえあればどんな問題も解決できる</a:t>
            </a:r>
          </a:p>
        </p:txBody>
      </p:sp>
      <p:sp>
        <p:nvSpPr>
          <p:cNvPr id="14" name="テキスト ボックス 13">
            <a:extLst>
              <a:ext uri="{FF2B5EF4-FFF2-40B4-BE49-F238E27FC236}">
                <a16:creationId xmlns:a16="http://schemas.microsoft.com/office/drawing/2014/main" id="{58F40681-1DA5-E572-DF26-CAB2B87079CA}"/>
              </a:ext>
            </a:extLst>
          </p:cNvPr>
          <p:cNvSpPr txBox="1"/>
          <p:nvPr/>
        </p:nvSpPr>
        <p:spPr>
          <a:xfrm>
            <a:off x="450962" y="2416560"/>
            <a:ext cx="5951261" cy="307777"/>
          </a:xfrm>
          <a:prstGeom prst="rect">
            <a:avLst/>
          </a:prstGeom>
          <a:noFill/>
        </p:spPr>
        <p:txBody>
          <a:bodyPr wrap="square">
            <a:spAutoFit/>
          </a:bodyPr>
          <a:lstStyle/>
          <a:p>
            <a:pPr lvl="0" algn="ctr"/>
            <a:r>
              <a:rPr lang="ja-JP" altLang="en-US" b="1" spc="-100" dirty="0">
                <a:solidFill>
                  <a:schemeClr val="bg1"/>
                </a:solidFill>
                <a:latin typeface="BIZ UDPゴシック" panose="020B0400000000000000" pitchFamily="50" charset="-128"/>
                <a:ea typeface="BIZ UDPゴシック" panose="020B0400000000000000" pitchFamily="50" charset="-128"/>
              </a:rPr>
              <a:t>現役コンサルタントが、厳選した本当に使えるフレームワーク</a:t>
            </a:r>
            <a:endParaRPr lang="en-US" altLang="ja-JP" b="1" spc="-100" dirty="0">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5F63F01-28CA-E264-CEC6-6CE997201614}"/>
              </a:ext>
            </a:extLst>
          </p:cNvPr>
          <p:cNvSpPr txBox="1"/>
          <p:nvPr/>
        </p:nvSpPr>
        <p:spPr>
          <a:xfrm>
            <a:off x="14103" y="8561121"/>
            <a:ext cx="3407652" cy="307777"/>
          </a:xfrm>
          <a:prstGeom prst="rect">
            <a:avLst/>
          </a:prstGeom>
          <a:noFill/>
        </p:spPr>
        <p:txBody>
          <a:bodyPr wrap="square">
            <a:spAutoFit/>
          </a:bodyPr>
          <a:lstStyle/>
          <a:p>
            <a:pPr lvl="0"/>
            <a:r>
              <a:rPr lang="zh-TW" altLang="en-US" b="1" u="sng" dirty="0">
                <a:solidFill>
                  <a:schemeClr val="tx1"/>
                </a:solidFill>
                <a:latin typeface="BIZ UDPゴシック" panose="020B0400000000000000" pitchFamily="50" charset="-128"/>
                <a:ea typeface="BIZ UDPゴシック" panose="020B0400000000000000" pitchFamily="50" charset="-128"/>
              </a:rPr>
              <a:t>三浦 学 </a:t>
            </a:r>
            <a:r>
              <a:rPr lang="en-US" altLang="zh-TW" b="1" u="sng" dirty="0">
                <a:solidFill>
                  <a:schemeClr val="tx1"/>
                </a:solidFill>
                <a:latin typeface="BIZ UDPゴシック" panose="020B0400000000000000" pitchFamily="50" charset="-128"/>
                <a:ea typeface="BIZ UDPゴシック" panose="020B0400000000000000" pitchFamily="50" charset="-128"/>
              </a:rPr>
              <a:t>(</a:t>
            </a:r>
            <a:r>
              <a:rPr lang="ja-JP" altLang="en-US" b="1" u="sng" dirty="0">
                <a:solidFill>
                  <a:schemeClr val="tx1"/>
                </a:solidFill>
                <a:latin typeface="BIZ UDPゴシック" panose="020B0400000000000000" pitchFamily="50" charset="-128"/>
                <a:ea typeface="BIZ UDPゴシック" panose="020B0400000000000000" pitchFamily="50" charset="-128"/>
              </a:rPr>
              <a:t>みうら・まなぶ</a:t>
            </a:r>
            <a:r>
              <a:rPr lang="en-US" altLang="zh-TW" b="1" u="sng" dirty="0">
                <a:solidFill>
                  <a:schemeClr val="tx1"/>
                </a:solidFill>
                <a:latin typeface="BIZ UDPゴシック" panose="020B0400000000000000" pitchFamily="50" charset="-128"/>
                <a:ea typeface="BIZ UDPゴシック" panose="020B0400000000000000" pitchFamily="50" charset="-128"/>
              </a:rPr>
              <a:t>)</a:t>
            </a:r>
            <a:endParaRPr lang="ja-JP" altLang="en-US" b="1" i="0" u="sng" strike="noStrike" cap="none" dirty="0">
              <a:solidFill>
                <a:schemeClr val="tx1"/>
              </a:solidFill>
              <a:latin typeface="BIZ UDPゴシック" panose="020B0400000000000000" pitchFamily="50" charset="-128"/>
              <a:ea typeface="BIZ UDPゴシック" panose="020B0400000000000000" pitchFamily="50" charset="-128"/>
              <a:sym typeface="Arial"/>
            </a:endParaRPr>
          </a:p>
        </p:txBody>
      </p:sp>
      <p:sp>
        <p:nvSpPr>
          <p:cNvPr id="17" name="テキスト ボックス 16">
            <a:extLst>
              <a:ext uri="{FF2B5EF4-FFF2-40B4-BE49-F238E27FC236}">
                <a16:creationId xmlns:a16="http://schemas.microsoft.com/office/drawing/2014/main" id="{CAC86690-09D4-C5A7-C0F5-2DA62CC6F917}"/>
              </a:ext>
            </a:extLst>
          </p:cNvPr>
          <p:cNvSpPr txBox="1"/>
          <p:nvPr/>
        </p:nvSpPr>
        <p:spPr>
          <a:xfrm>
            <a:off x="7245" y="7581807"/>
            <a:ext cx="6809875" cy="1015663"/>
          </a:xfrm>
          <a:prstGeom prst="rect">
            <a:avLst/>
          </a:prstGeom>
          <a:noFill/>
        </p:spPr>
        <p:txBody>
          <a:bodyPr wrap="square">
            <a:spAutoFit/>
          </a:bodyPr>
          <a:lstStyle/>
          <a:p>
            <a:r>
              <a:rPr lang="ja-JP" altLang="en-US" sz="1200" spc="-100" dirty="0">
                <a:latin typeface="BIZ UDPゴシック" panose="020B0400000000000000" pitchFamily="50" charset="-128"/>
                <a:ea typeface="BIZ UDPゴシック" panose="020B0400000000000000" pitchFamily="50" charset="-128"/>
              </a:rPr>
              <a:t>株式会社日本総合研究所 リサーチ・コンサルティング部門 経営戦略グループ 主席研究員。</a:t>
            </a:r>
          </a:p>
          <a:p>
            <a:r>
              <a:rPr lang="ja-JP" altLang="en-US" sz="1200" spc="-50" dirty="0">
                <a:latin typeface="BIZ UDPゴシック" panose="020B0400000000000000" pitchFamily="50" charset="-128"/>
                <a:ea typeface="BIZ UDPゴシック" panose="020B0400000000000000" pitchFamily="50" charset="-128"/>
              </a:rPr>
              <a:t>一橋大学大学院 国際企業戦略研究科 修士課程修了。総合商社にてロサンゼルスとニューヨークに駐在し、現地法人の経営やグローバル事業展開の実務経験を積む。帰国後、日本総合研究所に入社し、経営戦略グループの主席研究員として企業の中長期戦略策定、新規事業開発、マーケティング戦略の立案・実行支援に従事。また、大学・大学院での講師活動を通じ、企業経営に関する教育や研究にも力を入れている。</a:t>
            </a:r>
          </a:p>
        </p:txBody>
      </p:sp>
      <p:sp>
        <p:nvSpPr>
          <p:cNvPr id="20" name="テキスト ボックス 19">
            <a:extLst>
              <a:ext uri="{FF2B5EF4-FFF2-40B4-BE49-F238E27FC236}">
                <a16:creationId xmlns:a16="http://schemas.microsoft.com/office/drawing/2014/main" id="{BC838A35-57CC-369A-B330-305BCEAA997C}"/>
              </a:ext>
            </a:extLst>
          </p:cNvPr>
          <p:cNvSpPr txBox="1"/>
          <p:nvPr/>
        </p:nvSpPr>
        <p:spPr>
          <a:xfrm>
            <a:off x="7245" y="8825297"/>
            <a:ext cx="6813629" cy="1015663"/>
          </a:xfrm>
          <a:prstGeom prst="rect">
            <a:avLst/>
          </a:prstGeom>
          <a:noFill/>
        </p:spPr>
        <p:txBody>
          <a:bodyPr wrap="square">
            <a:spAutoFit/>
          </a:bodyPr>
          <a:lstStyle/>
          <a:p>
            <a:r>
              <a:rPr lang="ja-JP" altLang="en-US" sz="1200" spc="-100" dirty="0">
                <a:latin typeface="BIZ UDPゴシック" panose="020B0400000000000000" pitchFamily="50" charset="-128"/>
                <a:ea typeface="BIZ UDPゴシック" panose="020B0400000000000000" pitchFamily="50" charset="-128"/>
              </a:rPr>
              <a:t>株式会社日本総合研究所 リサーチ・コンサルティング部門 経営戦略グループ 上席主任研究員。</a:t>
            </a:r>
          </a:p>
          <a:p>
            <a:r>
              <a:rPr lang="ja-JP" altLang="en-US" sz="1200" spc="-50" dirty="0">
                <a:latin typeface="BIZ UDPゴシック" panose="020B0400000000000000" pitchFamily="50" charset="-128"/>
                <a:ea typeface="BIZ UDPゴシック" panose="020B0400000000000000" pitchFamily="50" charset="-128"/>
              </a:rPr>
              <a:t>慶應義塾大学大学院 理工学研究科 基礎理工学専攻 修士課程修了。大学院で数理科学を専攻した後、日本総合研究所に入社。民間企業および公共分野を対象に、経営戦略、マーケティング、新規事業開発、海外展開などに関するコンサルティングや調査業務を幅広く手がける。次世代のコンサルティング手法や科学的アプローチの重要性を発信し、理論と実務の架け橋として活動を続けてい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53" name="図 52" descr="ダイアグラム&#10;&#10;AI 生成コンテンツは誤りを含む可能性があります。">
            <a:extLst>
              <a:ext uri="{FF2B5EF4-FFF2-40B4-BE49-F238E27FC236}">
                <a16:creationId xmlns:a16="http://schemas.microsoft.com/office/drawing/2014/main" id="{34CDF076-8096-3B05-D9DB-A102B2FFAA6D}"/>
              </a:ext>
            </a:extLst>
          </p:cNvPr>
          <p:cNvPicPr>
            <a:picLocks noChangeAspect="1"/>
          </p:cNvPicPr>
          <p:nvPr/>
        </p:nvPicPr>
        <p:blipFill>
          <a:blip r:embed="rId3"/>
          <a:srcRect l="15835" t="42212" r="20154" b="10274"/>
          <a:stretch>
            <a:fillRect/>
          </a:stretch>
        </p:blipFill>
        <p:spPr>
          <a:xfrm>
            <a:off x="17402" y="6360526"/>
            <a:ext cx="2466641" cy="2503912"/>
          </a:xfrm>
          <a:prstGeom prst="rect">
            <a:avLst/>
          </a:prstGeom>
        </p:spPr>
      </p:pic>
      <p:pic>
        <p:nvPicPr>
          <p:cNvPr id="42" name="図 41" descr="テキスト&#10;&#10;AI 生成コンテンツは誤りを含む可能性があります。">
            <a:extLst>
              <a:ext uri="{FF2B5EF4-FFF2-40B4-BE49-F238E27FC236}">
                <a16:creationId xmlns:a16="http://schemas.microsoft.com/office/drawing/2014/main" id="{4A73B2BA-8389-1350-07D6-F95C14CE5BC6}"/>
              </a:ext>
            </a:extLst>
          </p:cNvPr>
          <p:cNvPicPr>
            <a:picLocks noChangeAspect="1"/>
          </p:cNvPicPr>
          <p:nvPr/>
        </p:nvPicPr>
        <p:blipFill>
          <a:blip r:embed="rId4"/>
          <a:stretch>
            <a:fillRect/>
          </a:stretch>
        </p:blipFill>
        <p:spPr>
          <a:xfrm>
            <a:off x="3485373" y="4339143"/>
            <a:ext cx="3254152" cy="1494180"/>
          </a:xfrm>
          <a:prstGeom prst="rect">
            <a:avLst/>
          </a:prstGeom>
        </p:spPr>
      </p:pic>
      <p:sp>
        <p:nvSpPr>
          <p:cNvPr id="47" name="正方形/長方形 46">
            <a:extLst>
              <a:ext uri="{FF2B5EF4-FFF2-40B4-BE49-F238E27FC236}">
                <a16:creationId xmlns:a16="http://schemas.microsoft.com/office/drawing/2014/main" id="{D8DEBA9B-CAD5-AD16-3648-394051BE28D9}"/>
              </a:ext>
            </a:extLst>
          </p:cNvPr>
          <p:cNvSpPr/>
          <p:nvPr/>
        </p:nvSpPr>
        <p:spPr>
          <a:xfrm>
            <a:off x="446017" y="3908027"/>
            <a:ext cx="3081515" cy="2722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405C5C9-0182-7A33-703B-A646D3D65165}"/>
              </a:ext>
            </a:extLst>
          </p:cNvPr>
          <p:cNvSpPr/>
          <p:nvPr/>
        </p:nvSpPr>
        <p:spPr>
          <a:xfrm>
            <a:off x="-927150" y="9316007"/>
            <a:ext cx="8851900" cy="561692"/>
          </a:xfrm>
          <a:prstGeom prst="rect">
            <a:avLst/>
          </a:prstGeom>
        </p:spPr>
        <p:txBody>
          <a:bodyPr wrap="square">
            <a:spAutoFit/>
          </a:bodyPr>
          <a:lstStyle/>
          <a:p>
            <a:pPr algn="ctr" fontAlgn="base">
              <a:spcAft>
                <a:spcPts val="0"/>
              </a:spcAft>
            </a:pPr>
            <a:r>
              <a:rPr lang="ja-JP" altLang="en-US" sz="1050" dirty="0">
                <a:solidFill>
                  <a:srgbClr val="000000"/>
                </a:solidFill>
                <a:latin typeface="BIZ UDゴシック" panose="020B0400000000000000" pitchFamily="49" charset="-128"/>
                <a:ea typeface="BIZ UDゴシック" panose="020B0400000000000000" pitchFamily="49" charset="-128"/>
              </a:rPr>
              <a:t>書評・著者</a:t>
            </a:r>
            <a:r>
              <a:rPr lang="ja-JP" altLang="ja-JP" sz="1050" dirty="0">
                <a:solidFill>
                  <a:srgbClr val="000000"/>
                </a:solidFill>
                <a:latin typeface="BIZ UDゴシック" panose="020B0400000000000000" pitchFamily="49" charset="-128"/>
                <a:ea typeface="BIZ UDゴシック" panose="020B0400000000000000" pitchFamily="49" charset="-128"/>
              </a:rPr>
              <a:t>インタビュ</a:t>
            </a:r>
            <a:r>
              <a:rPr lang="ja-JP" altLang="en-US" sz="1050" dirty="0">
                <a:solidFill>
                  <a:srgbClr val="000000"/>
                </a:solidFill>
                <a:latin typeface="BIZ UDゴシック" panose="020B0400000000000000" pitchFamily="49" charset="-128"/>
                <a:ea typeface="BIZ UDゴシック" panose="020B0400000000000000" pitchFamily="49" charset="-128"/>
              </a:rPr>
              <a:t>ー等</a:t>
            </a:r>
            <a:r>
              <a:rPr lang="ja-JP" altLang="ja-JP" sz="1050" dirty="0">
                <a:solidFill>
                  <a:srgbClr val="000000"/>
                </a:solidFill>
                <a:latin typeface="BIZ UDゴシック" panose="020B0400000000000000" pitchFamily="49" charset="-128"/>
                <a:ea typeface="BIZ UDゴシック" panose="020B0400000000000000" pitchFamily="49" charset="-128"/>
              </a:rPr>
              <a:t>のご検討をいただければ幸いです。情報掲載、画像提供の問い合わせ</a:t>
            </a:r>
            <a:endParaRPr lang="ja-JP" altLang="ja-JP" sz="1100" dirty="0">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fontAlgn="base">
              <a:spcAft>
                <a:spcPts val="0"/>
              </a:spcAft>
            </a:pPr>
            <a:r>
              <a:rPr lang="ja-JP" altLang="ja-JP" sz="1000" dirty="0">
                <a:solidFill>
                  <a:srgbClr val="000000"/>
                </a:solidFill>
                <a:latin typeface="BIZ UDゴシック" panose="020B0400000000000000" pitchFamily="49" charset="-128"/>
                <a:ea typeface="BIZ UDゴシック" panose="020B0400000000000000" pitchFamily="49" charset="-128"/>
              </a:rPr>
              <a:t>古垣（フルガキ）</a:t>
            </a:r>
            <a:r>
              <a:rPr lang="en-US" altLang="ja-JP" sz="1000" dirty="0">
                <a:solidFill>
                  <a:srgbClr val="000000"/>
                </a:solidFill>
                <a:latin typeface="BIZ UDゴシック" panose="020B0400000000000000" pitchFamily="49" charset="-128"/>
                <a:ea typeface="BIZ UDゴシック" panose="020B0400000000000000" pitchFamily="49" charset="-128"/>
              </a:rPr>
              <a:t>TEL</a:t>
            </a:r>
            <a:r>
              <a:rPr lang="ja-JP" altLang="ja-JP" sz="1000" dirty="0">
                <a:solidFill>
                  <a:srgbClr val="000000"/>
                </a:solidFill>
                <a:latin typeface="BIZ UDゴシック" panose="020B0400000000000000" pitchFamily="49" charset="-128"/>
                <a:ea typeface="BIZ UDゴシック" panose="020B0400000000000000" pitchFamily="49" charset="-128"/>
              </a:rPr>
              <a:t>：</a:t>
            </a:r>
            <a:r>
              <a:rPr lang="en-US" altLang="ja-JP" sz="1000" dirty="0">
                <a:solidFill>
                  <a:srgbClr val="000000"/>
                </a:solidFill>
                <a:latin typeface="BIZ UDゴシック" panose="020B0400000000000000" pitchFamily="49" charset="-128"/>
                <a:ea typeface="BIZ UDゴシック" panose="020B0400000000000000" pitchFamily="49" charset="-128"/>
              </a:rPr>
              <a:t>03-3983-3225</a:t>
            </a:r>
            <a:r>
              <a:rPr lang="ja-JP" altLang="ja-JP" sz="1000" dirty="0">
                <a:solidFill>
                  <a:srgbClr val="000000"/>
                </a:solidFill>
                <a:latin typeface="BIZ UDゴシック" panose="020B0400000000000000" pitchFamily="49" charset="-128"/>
                <a:ea typeface="BIZ UDゴシック" panose="020B0400000000000000" pitchFamily="49" charset="-128"/>
              </a:rPr>
              <a:t>　</a:t>
            </a:r>
            <a:r>
              <a:rPr lang="en-US" altLang="ja-JP" sz="1000" dirty="0">
                <a:solidFill>
                  <a:srgbClr val="000000"/>
                </a:solidFill>
                <a:latin typeface="BIZ UDゴシック" panose="020B0400000000000000" pitchFamily="49" charset="-128"/>
                <a:ea typeface="BIZ UDゴシック" panose="020B0400000000000000" pitchFamily="49" charset="-128"/>
              </a:rPr>
              <a:t>090-4424-6911</a:t>
            </a:r>
            <a:r>
              <a:rPr lang="ja-JP" altLang="ja-JP" sz="1000" dirty="0">
                <a:solidFill>
                  <a:srgbClr val="000000"/>
                </a:solidFill>
                <a:latin typeface="BIZ UDゴシック" panose="020B0400000000000000" pitchFamily="49" charset="-128"/>
                <a:ea typeface="BIZ UDゴシック" panose="020B0400000000000000" pitchFamily="49" charset="-128"/>
              </a:rPr>
              <a:t>　</a:t>
            </a:r>
            <a:r>
              <a:rPr lang="en-US" altLang="ja-JP" sz="1000" u="sng" dirty="0">
                <a:solidFill>
                  <a:srgbClr val="000000"/>
                </a:solidFill>
                <a:latin typeface="BIZ UDゴシック" panose="020B0400000000000000" pitchFamily="49" charset="-128"/>
                <a:ea typeface="BIZ UDゴシック" panose="020B0400000000000000" pitchFamily="49" charset="-128"/>
                <a:hlinkClick r:id="rId5"/>
              </a:rPr>
              <a:t>furugaki@asa21.com</a:t>
            </a:r>
            <a:endParaRPr lang="en-US" altLang="ja-JP" sz="1000" u="sng" dirty="0">
              <a:solidFill>
                <a:srgbClr val="000000"/>
              </a:solidFill>
              <a:latin typeface="BIZ UDゴシック" panose="020B0400000000000000" pitchFamily="49" charset="-128"/>
              <a:ea typeface="BIZ UDゴシック" panose="020B0400000000000000" pitchFamily="49" charset="-128"/>
            </a:endParaRPr>
          </a:p>
          <a:p>
            <a:pPr algn="ctr" fontAlgn="base">
              <a:spcAft>
                <a:spcPts val="0"/>
              </a:spcAft>
            </a:pPr>
            <a:r>
              <a:rPr lang="ja-JP" altLang="ja-JP" sz="1000" dirty="0">
                <a:solidFill>
                  <a:srgbClr val="000000"/>
                </a:solidFill>
                <a:latin typeface="BIZ UDゴシック" panose="020B0400000000000000" pitchFamily="49" charset="-128"/>
                <a:ea typeface="BIZ UDゴシック" panose="020B0400000000000000" pitchFamily="49" charset="-128"/>
              </a:rPr>
              <a:t>株式会社あさ出版　東京都豊島区南池袋</a:t>
            </a:r>
            <a:r>
              <a:rPr lang="en-US" altLang="ja-JP" sz="1000" dirty="0">
                <a:solidFill>
                  <a:srgbClr val="000000"/>
                </a:solidFill>
                <a:latin typeface="BIZ UDゴシック" panose="020B0400000000000000" pitchFamily="49" charset="-128"/>
                <a:ea typeface="BIZ UDゴシック" panose="020B0400000000000000" pitchFamily="49" charset="-128"/>
              </a:rPr>
              <a:t>2-9-9 </a:t>
            </a:r>
            <a:r>
              <a:rPr lang="ja-JP" altLang="ja-JP" sz="1000" dirty="0">
                <a:solidFill>
                  <a:srgbClr val="000000"/>
                </a:solidFill>
                <a:latin typeface="BIZ UDゴシック" panose="020B0400000000000000" pitchFamily="49" charset="-128"/>
                <a:ea typeface="BIZ UDゴシック" panose="020B0400000000000000" pitchFamily="49" charset="-128"/>
              </a:rPr>
              <a:t>第一池袋ホワイトビル</a:t>
            </a:r>
            <a:r>
              <a:rPr lang="en-US" altLang="ja-JP" sz="1000" dirty="0">
                <a:solidFill>
                  <a:srgbClr val="000000"/>
                </a:solidFill>
                <a:latin typeface="BIZ UDゴシック" panose="020B0400000000000000" pitchFamily="49" charset="-128"/>
                <a:ea typeface="BIZ UDゴシック" panose="020B0400000000000000" pitchFamily="49" charset="-128"/>
              </a:rPr>
              <a:t>6</a:t>
            </a:r>
            <a:r>
              <a:rPr lang="ja-JP" altLang="ja-JP" sz="1000" dirty="0">
                <a:solidFill>
                  <a:srgbClr val="000000"/>
                </a:solidFill>
                <a:latin typeface="BIZ UDゴシック" panose="020B0400000000000000" pitchFamily="49" charset="-128"/>
                <a:ea typeface="BIZ UDゴシック" panose="020B0400000000000000" pitchFamily="49" charset="-128"/>
              </a:rPr>
              <a:t>階</a:t>
            </a:r>
            <a:endParaRPr lang="ja-JP" alt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sp>
        <p:nvSpPr>
          <p:cNvPr id="4" name="Google Shape;132;p1">
            <a:extLst>
              <a:ext uri="{FF2B5EF4-FFF2-40B4-BE49-F238E27FC236}">
                <a16:creationId xmlns:a16="http://schemas.microsoft.com/office/drawing/2014/main" id="{0739D51E-52B4-DBAC-16BB-797EA5ADFDE2}"/>
              </a:ext>
            </a:extLst>
          </p:cNvPr>
          <p:cNvSpPr txBox="1"/>
          <p:nvPr/>
        </p:nvSpPr>
        <p:spPr>
          <a:xfrm>
            <a:off x="0" y="0"/>
            <a:ext cx="3957770" cy="228407"/>
          </a:xfrm>
          <a:prstGeom prst="rect">
            <a:avLst/>
          </a:prstGeom>
          <a:solidFill>
            <a:srgbClr val="1C4FA2"/>
          </a:solidFill>
          <a:ln w="9525" cap="flat" cmpd="sng">
            <a:noFill/>
            <a:prstDash val="solid"/>
            <a:round/>
            <a:headEnd type="none" w="sm" len="sm"/>
            <a:tailEnd type="none" w="sm" len="sm"/>
          </a:ln>
        </p:spPr>
        <p:txBody>
          <a:bodyPr spcFirstLastPara="1" wrap="none" lIns="91425" tIns="45700" rIns="91425" bIns="45700" anchor="t" anchorCtr="0">
            <a:noAutofit/>
          </a:bodyPr>
          <a:lstStyle/>
          <a:p>
            <a:pPr lvl="0" algn="ctr"/>
            <a:endParaRPr lang="en-US" altLang="ja-JP"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9CF36484-F095-0638-8960-089530BBEB23}"/>
              </a:ext>
            </a:extLst>
          </p:cNvPr>
          <p:cNvSpPr txBox="1"/>
          <p:nvPr/>
        </p:nvSpPr>
        <p:spPr>
          <a:xfrm>
            <a:off x="-235464" y="-64588"/>
            <a:ext cx="4428698" cy="307777"/>
          </a:xfrm>
          <a:prstGeom prst="rect">
            <a:avLst/>
          </a:prstGeom>
          <a:noFill/>
        </p:spPr>
        <p:txBody>
          <a:bodyPr wrap="square">
            <a:spAutoFit/>
          </a:bodyPr>
          <a:lstStyle/>
          <a:p>
            <a:pPr lvl="0" algn="ctr"/>
            <a:r>
              <a:rPr lang="ja-JP" altLang="en-US" b="1" spc="-100" dirty="0">
                <a:solidFill>
                  <a:schemeClr val="bg1"/>
                </a:solidFill>
                <a:latin typeface="BIZ UDPゴシック" panose="020B0400000000000000" pitchFamily="50" charset="-128"/>
                <a:ea typeface="BIZ UDPゴシック" panose="020B0400000000000000" pitchFamily="50" charset="-128"/>
              </a:rPr>
              <a:t>厳選</a:t>
            </a:r>
            <a:r>
              <a:rPr lang="en-US" altLang="ja-JP" b="1" spc="-100" dirty="0">
                <a:solidFill>
                  <a:schemeClr val="bg1"/>
                </a:solidFill>
                <a:latin typeface="BIZ UDPゴシック" panose="020B0400000000000000" pitchFamily="50" charset="-128"/>
                <a:ea typeface="BIZ UDPゴシック" panose="020B0400000000000000" pitchFamily="50" charset="-128"/>
              </a:rPr>
              <a:t>20</a:t>
            </a:r>
            <a:r>
              <a:rPr lang="ja-JP" altLang="en-US" b="1" spc="-100" dirty="0">
                <a:solidFill>
                  <a:schemeClr val="bg1"/>
                </a:solidFill>
                <a:latin typeface="BIZ UDPゴシック" panose="020B0400000000000000" pitchFamily="50" charset="-128"/>
                <a:ea typeface="BIZ UDPゴシック" panose="020B0400000000000000" pitchFamily="50" charset="-128"/>
              </a:rPr>
              <a:t>のフレームワークと</a:t>
            </a:r>
            <a:r>
              <a:rPr lang="en-US" altLang="ja-JP" b="1" spc="-100" dirty="0">
                <a:solidFill>
                  <a:schemeClr val="bg1"/>
                </a:solidFill>
                <a:latin typeface="BIZ UDPゴシック" panose="020B0400000000000000" pitchFamily="50" charset="-128"/>
                <a:ea typeface="BIZ UDPゴシック" panose="020B0400000000000000" pitchFamily="50" charset="-128"/>
              </a:rPr>
              <a:t>7</a:t>
            </a:r>
            <a:r>
              <a:rPr lang="ja-JP" altLang="en-US" b="1" spc="-100" dirty="0">
                <a:solidFill>
                  <a:schemeClr val="bg1"/>
                </a:solidFill>
                <a:latin typeface="BIZ UDPゴシック" panose="020B0400000000000000" pitchFamily="50" charset="-128"/>
                <a:ea typeface="BIZ UDPゴシック" panose="020B0400000000000000" pitchFamily="50" charset="-128"/>
              </a:rPr>
              <a:t>つのプロセス</a:t>
            </a:r>
            <a:endParaRPr lang="en-US" altLang="ja-JP" b="1" spc="-100"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6A61955-FD81-DEDC-37DC-0A7777E3C479}"/>
              </a:ext>
            </a:extLst>
          </p:cNvPr>
          <p:cNvSpPr txBox="1"/>
          <p:nvPr/>
        </p:nvSpPr>
        <p:spPr>
          <a:xfrm>
            <a:off x="-59267" y="224768"/>
            <a:ext cx="6917267" cy="461665"/>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　本書では、厳選した</a:t>
            </a:r>
            <a:r>
              <a:rPr lang="en-US" altLang="ja-JP" sz="1200" dirty="0">
                <a:latin typeface="BIZ UDPゴシック" panose="020B0400000000000000" pitchFamily="50" charset="-128"/>
                <a:ea typeface="BIZ UDPゴシック" panose="020B0400000000000000" pitchFamily="50" charset="-128"/>
              </a:rPr>
              <a:t>20</a:t>
            </a:r>
            <a:r>
              <a:rPr lang="ja-JP" altLang="en-US" sz="1200" dirty="0">
                <a:latin typeface="BIZ UDPゴシック" panose="020B0400000000000000" pitchFamily="50" charset="-128"/>
                <a:ea typeface="BIZ UDPゴシック" panose="020B0400000000000000" pitchFamily="50" charset="-128"/>
              </a:rPr>
              <a:t>のフレームワークを仕事の流れに沿った</a:t>
            </a:r>
            <a:r>
              <a:rPr lang="en-US" altLang="ja-JP" sz="1200" b="1" dirty="0">
                <a:latin typeface="BIZ UDPゴシック" panose="020B0400000000000000" pitchFamily="50" charset="-128"/>
                <a:ea typeface="BIZ UDPゴシック" panose="020B0400000000000000" pitchFamily="50" charset="-128"/>
              </a:rPr>
              <a:t>7</a:t>
            </a:r>
            <a:r>
              <a:rPr lang="ja-JP" altLang="en-US" sz="1200" b="1" dirty="0">
                <a:latin typeface="BIZ UDPゴシック" panose="020B0400000000000000" pitchFamily="50" charset="-128"/>
                <a:ea typeface="BIZ UDPゴシック" panose="020B0400000000000000" pitchFamily="50" charset="-128"/>
              </a:rPr>
              <a:t>つのプロセスに分け</a:t>
            </a:r>
            <a:r>
              <a:rPr lang="en-US" altLang="ja-JP" sz="1200" b="1" dirty="0">
                <a:latin typeface="BIZ UDPゴシック" panose="020B0400000000000000" pitchFamily="50" charset="-128"/>
                <a:ea typeface="BIZ UDPゴシック" panose="020B0400000000000000" pitchFamily="50" charset="-128"/>
              </a:rPr>
              <a:t>3</a:t>
            </a:r>
            <a:r>
              <a:rPr lang="ja-JP" altLang="en-US" sz="1200" b="1" dirty="0">
                <a:latin typeface="BIZ UDPゴシック" panose="020B0400000000000000" pitchFamily="50" charset="-128"/>
                <a:ea typeface="BIZ UDPゴシック" panose="020B0400000000000000" pitchFamily="50" charset="-128"/>
              </a:rPr>
              <a:t>段構成で解説。</a:t>
            </a:r>
            <a:endParaRPr lang="en-US" altLang="ja-JP" sz="1200" b="1"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ドリルでも解くかのように理解を深めていただけるように構成しています。</a:t>
            </a:r>
          </a:p>
        </p:txBody>
      </p:sp>
      <p:sp>
        <p:nvSpPr>
          <p:cNvPr id="13" name="テキスト ボックス 12">
            <a:extLst>
              <a:ext uri="{FF2B5EF4-FFF2-40B4-BE49-F238E27FC236}">
                <a16:creationId xmlns:a16="http://schemas.microsoft.com/office/drawing/2014/main" id="{E9FC2C02-0567-0973-54BB-523E032DF16F}"/>
              </a:ext>
            </a:extLst>
          </p:cNvPr>
          <p:cNvSpPr txBox="1"/>
          <p:nvPr/>
        </p:nvSpPr>
        <p:spPr>
          <a:xfrm>
            <a:off x="2131" y="691210"/>
            <a:ext cx="4552950" cy="2970044"/>
          </a:xfrm>
          <a:prstGeom prst="rect">
            <a:avLst/>
          </a:prstGeom>
          <a:noFill/>
        </p:spPr>
        <p:txBody>
          <a:bodyPr wrap="square">
            <a:spAutoFit/>
          </a:bodyPr>
          <a:lstStyle/>
          <a:p>
            <a:r>
              <a:rPr lang="ja-JP" altLang="en-US" sz="1200" b="1" u="sng" dirty="0">
                <a:solidFill>
                  <a:srgbClr val="1C4FA2"/>
                </a:solidFill>
                <a:latin typeface="BIZ UDPゴシック" panose="020B0400000000000000" pitchFamily="50" charset="-128"/>
                <a:ea typeface="BIZ UDPゴシック" panose="020B0400000000000000" pitchFamily="50" charset="-128"/>
              </a:rPr>
              <a:t>①　課題整理</a:t>
            </a:r>
          </a:p>
          <a:p>
            <a:r>
              <a:rPr lang="ja-JP" altLang="en-US" sz="1200" dirty="0">
                <a:latin typeface="BIZ UDPゴシック" panose="020B0400000000000000" pitchFamily="50" charset="-128"/>
                <a:ea typeface="BIZ UDPゴシック" panose="020B0400000000000000" pitchFamily="50" charset="-128"/>
              </a:rPr>
              <a:t>ビジネスの課題やトラブルの原因などを明らかにする</a:t>
            </a:r>
            <a:endParaRPr lang="en-US" altLang="ja-JP" sz="1200" dirty="0">
              <a:latin typeface="BIZ UDPゴシック" panose="020B0400000000000000" pitchFamily="50" charset="-128"/>
              <a:ea typeface="BIZ UDPゴシック" panose="020B0400000000000000" pitchFamily="50" charset="-128"/>
            </a:endParaRPr>
          </a:p>
          <a:p>
            <a:endParaRPr lang="ja-JP" altLang="en-US" sz="300" dirty="0">
              <a:latin typeface="BIZ UDPゴシック" panose="020B0400000000000000" pitchFamily="50" charset="-128"/>
              <a:ea typeface="BIZ UDPゴシック" panose="020B0400000000000000" pitchFamily="50" charset="-128"/>
            </a:endParaRPr>
          </a:p>
          <a:p>
            <a:r>
              <a:rPr lang="ja-JP" altLang="en-US" sz="1200" b="1" u="sng" dirty="0">
                <a:solidFill>
                  <a:srgbClr val="1C4FA2"/>
                </a:solidFill>
                <a:latin typeface="BIZ UDPゴシック" panose="020B0400000000000000" pitchFamily="50" charset="-128"/>
                <a:ea typeface="BIZ UDPゴシック" panose="020B0400000000000000" pitchFamily="50" charset="-128"/>
              </a:rPr>
              <a:t>②　情報収集</a:t>
            </a:r>
          </a:p>
          <a:p>
            <a:r>
              <a:rPr lang="ja-JP" altLang="en-US" sz="1200" dirty="0">
                <a:latin typeface="BIZ UDPゴシック" panose="020B0400000000000000" pitchFamily="50" charset="-128"/>
                <a:ea typeface="BIZ UDPゴシック" panose="020B0400000000000000" pitchFamily="50" charset="-128"/>
              </a:rPr>
              <a:t>仕事を進めるのに必要な情報を幅広く、的確に集める</a:t>
            </a:r>
            <a:endParaRPr lang="en-US" altLang="ja-JP" sz="1200" dirty="0">
              <a:latin typeface="BIZ UDPゴシック" panose="020B0400000000000000" pitchFamily="50" charset="-128"/>
              <a:ea typeface="BIZ UDPゴシック" panose="020B0400000000000000" pitchFamily="50" charset="-128"/>
            </a:endParaRPr>
          </a:p>
          <a:p>
            <a:endParaRPr lang="ja-JP" altLang="en-US" sz="300" dirty="0">
              <a:latin typeface="BIZ UDPゴシック" panose="020B0400000000000000" pitchFamily="50" charset="-128"/>
              <a:ea typeface="BIZ UDPゴシック" panose="020B0400000000000000" pitchFamily="50" charset="-128"/>
            </a:endParaRPr>
          </a:p>
          <a:p>
            <a:r>
              <a:rPr lang="ja-JP" altLang="en-US" sz="1200" b="1" u="sng" dirty="0">
                <a:solidFill>
                  <a:srgbClr val="1C4FA2"/>
                </a:solidFill>
                <a:latin typeface="BIZ UDPゴシック" panose="020B0400000000000000" pitchFamily="50" charset="-128"/>
                <a:ea typeface="BIZ UDPゴシック" panose="020B0400000000000000" pitchFamily="50" charset="-128"/>
              </a:rPr>
              <a:t>③　戦略策定</a:t>
            </a:r>
          </a:p>
          <a:p>
            <a:r>
              <a:rPr lang="ja-JP" altLang="en-US" sz="1200" dirty="0">
                <a:latin typeface="BIZ UDPゴシック" panose="020B0400000000000000" pitchFamily="50" charset="-128"/>
                <a:ea typeface="BIZ UDPゴシック" panose="020B0400000000000000" pitchFamily="50" charset="-128"/>
              </a:rPr>
              <a:t>ビジネスの方向性と、どうやって価値を出すかを決める</a:t>
            </a:r>
            <a:endParaRPr lang="en-US" altLang="ja-JP" sz="1200" dirty="0">
              <a:latin typeface="BIZ UDPゴシック" panose="020B0400000000000000" pitchFamily="50" charset="-128"/>
              <a:ea typeface="BIZ UDPゴシック" panose="020B0400000000000000" pitchFamily="50" charset="-128"/>
            </a:endParaRPr>
          </a:p>
          <a:p>
            <a:endParaRPr lang="ja-JP" altLang="en-US" sz="300" dirty="0">
              <a:latin typeface="BIZ UDPゴシック" panose="020B0400000000000000" pitchFamily="50" charset="-128"/>
              <a:ea typeface="BIZ UDPゴシック" panose="020B0400000000000000" pitchFamily="50" charset="-128"/>
            </a:endParaRPr>
          </a:p>
          <a:p>
            <a:r>
              <a:rPr lang="ja-JP" altLang="en-US" sz="1200" b="1" u="sng" dirty="0">
                <a:solidFill>
                  <a:srgbClr val="1C4FA2"/>
                </a:solidFill>
                <a:latin typeface="BIZ UDPゴシック" panose="020B0400000000000000" pitchFamily="50" charset="-128"/>
                <a:ea typeface="BIZ UDPゴシック" panose="020B0400000000000000" pitchFamily="50" charset="-128"/>
              </a:rPr>
              <a:t>④　計画策定</a:t>
            </a:r>
          </a:p>
          <a:p>
            <a:r>
              <a:rPr lang="ja-JP" altLang="en-US" sz="1200" dirty="0">
                <a:latin typeface="BIZ UDPゴシック" panose="020B0400000000000000" pitchFamily="50" charset="-128"/>
                <a:ea typeface="BIZ UDPゴシック" panose="020B0400000000000000" pitchFamily="50" charset="-128"/>
              </a:rPr>
              <a:t>戦略を実行し、目標を達成するための方法を考える</a:t>
            </a:r>
            <a:endParaRPr lang="en-US" altLang="ja-JP" sz="1200" dirty="0">
              <a:latin typeface="BIZ UDPゴシック" panose="020B0400000000000000" pitchFamily="50" charset="-128"/>
              <a:ea typeface="BIZ UDPゴシック" panose="020B0400000000000000" pitchFamily="50" charset="-128"/>
            </a:endParaRPr>
          </a:p>
          <a:p>
            <a:endParaRPr lang="ja-JP" altLang="en-US" sz="300" dirty="0">
              <a:latin typeface="BIZ UDPゴシック" panose="020B0400000000000000" pitchFamily="50" charset="-128"/>
              <a:ea typeface="BIZ UDPゴシック" panose="020B0400000000000000" pitchFamily="50" charset="-128"/>
            </a:endParaRPr>
          </a:p>
          <a:p>
            <a:r>
              <a:rPr lang="ja-JP" altLang="en-US" sz="1200" b="1" u="sng" dirty="0">
                <a:solidFill>
                  <a:srgbClr val="1C4FA2"/>
                </a:solidFill>
                <a:latin typeface="BIZ UDPゴシック" panose="020B0400000000000000" pitchFamily="50" charset="-128"/>
                <a:ea typeface="BIZ UDPゴシック" panose="020B0400000000000000" pitchFamily="50" charset="-128"/>
              </a:rPr>
              <a:t>⑤　実装</a:t>
            </a:r>
          </a:p>
          <a:p>
            <a:r>
              <a:rPr lang="ja-JP" altLang="en-US" sz="1200" dirty="0">
                <a:latin typeface="BIZ UDPゴシック" panose="020B0400000000000000" pitchFamily="50" charset="-128"/>
                <a:ea typeface="BIZ UDPゴシック" panose="020B0400000000000000" pitchFamily="50" charset="-128"/>
              </a:rPr>
              <a:t>計画を実行するのに必要な人やモノ、予算などを準備する</a:t>
            </a:r>
            <a:endParaRPr lang="en-US" altLang="ja-JP" sz="1200" dirty="0">
              <a:latin typeface="BIZ UDPゴシック" panose="020B0400000000000000" pitchFamily="50" charset="-128"/>
              <a:ea typeface="BIZ UDPゴシック" panose="020B0400000000000000" pitchFamily="50" charset="-128"/>
            </a:endParaRPr>
          </a:p>
          <a:p>
            <a:endParaRPr lang="ja-JP" altLang="en-US" sz="300" dirty="0">
              <a:latin typeface="BIZ UDPゴシック" panose="020B0400000000000000" pitchFamily="50" charset="-128"/>
              <a:ea typeface="BIZ UDPゴシック" panose="020B0400000000000000" pitchFamily="50" charset="-128"/>
            </a:endParaRPr>
          </a:p>
          <a:p>
            <a:r>
              <a:rPr lang="ja-JP" altLang="en-US" sz="1200" b="1" u="sng" dirty="0">
                <a:solidFill>
                  <a:srgbClr val="1C4FA2"/>
                </a:solidFill>
                <a:latin typeface="BIZ UDPゴシック" panose="020B0400000000000000" pitchFamily="50" charset="-128"/>
                <a:ea typeface="BIZ UDPゴシック" panose="020B0400000000000000" pitchFamily="50" charset="-128"/>
              </a:rPr>
              <a:t>⑥　実行</a:t>
            </a:r>
          </a:p>
          <a:p>
            <a:r>
              <a:rPr lang="ja-JP" altLang="en-US" sz="1200" dirty="0">
                <a:latin typeface="BIZ UDPゴシック" panose="020B0400000000000000" pitchFamily="50" charset="-128"/>
                <a:ea typeface="BIZ UDPゴシック" panose="020B0400000000000000" pitchFamily="50" charset="-128"/>
              </a:rPr>
              <a:t>トラブル時の代替案を用意したり、人のやる気を高めたりする</a:t>
            </a:r>
            <a:endParaRPr lang="en-US" altLang="ja-JP" sz="1200" dirty="0">
              <a:latin typeface="BIZ UDPゴシック" panose="020B0400000000000000" pitchFamily="50" charset="-128"/>
              <a:ea typeface="BIZ UDPゴシック" panose="020B0400000000000000" pitchFamily="50" charset="-128"/>
            </a:endParaRPr>
          </a:p>
          <a:p>
            <a:endParaRPr lang="ja-JP" altLang="en-US" sz="300" dirty="0">
              <a:latin typeface="BIZ UDPゴシック" panose="020B0400000000000000" pitchFamily="50" charset="-128"/>
              <a:ea typeface="BIZ UDPゴシック" panose="020B0400000000000000" pitchFamily="50" charset="-128"/>
            </a:endParaRPr>
          </a:p>
          <a:p>
            <a:r>
              <a:rPr lang="ja-JP" altLang="en-US" sz="1200" b="1" u="sng" dirty="0">
                <a:solidFill>
                  <a:srgbClr val="1C4FA2"/>
                </a:solidFill>
                <a:latin typeface="BIZ UDPゴシック" panose="020B0400000000000000" pitchFamily="50" charset="-128"/>
                <a:ea typeface="BIZ UDPゴシック" panose="020B0400000000000000" pitchFamily="50" charset="-128"/>
              </a:rPr>
              <a:t>⑦　評価・修正</a:t>
            </a:r>
          </a:p>
          <a:p>
            <a:r>
              <a:rPr lang="ja-JP" altLang="en-US" sz="1200" dirty="0">
                <a:latin typeface="BIZ UDPゴシック" panose="020B0400000000000000" pitchFamily="50" charset="-128"/>
                <a:ea typeface="BIZ UDPゴシック" panose="020B0400000000000000" pitchFamily="50" charset="-128"/>
              </a:rPr>
              <a:t>終わった仕事を振り返り、次に活かせる教訓を得る</a:t>
            </a:r>
          </a:p>
        </p:txBody>
      </p:sp>
      <p:pic>
        <p:nvPicPr>
          <p:cNvPr id="17" name="図 16">
            <a:extLst>
              <a:ext uri="{FF2B5EF4-FFF2-40B4-BE49-F238E27FC236}">
                <a16:creationId xmlns:a16="http://schemas.microsoft.com/office/drawing/2014/main" id="{6B34D7DE-2010-82EF-20A4-2B324AD0DA51}"/>
              </a:ext>
            </a:extLst>
          </p:cNvPr>
          <p:cNvPicPr>
            <a:picLocks noChangeAspect="1"/>
          </p:cNvPicPr>
          <p:nvPr/>
        </p:nvPicPr>
        <p:blipFill>
          <a:blip r:embed="rId6"/>
          <a:stretch>
            <a:fillRect/>
          </a:stretch>
        </p:blipFill>
        <p:spPr>
          <a:xfrm>
            <a:off x="3745070" y="1142479"/>
            <a:ext cx="1485849" cy="1053805"/>
          </a:xfrm>
          <a:prstGeom prst="rect">
            <a:avLst/>
          </a:prstGeom>
          <a:ln w="6350">
            <a:solidFill>
              <a:schemeClr val="tx1"/>
            </a:solidFill>
          </a:ln>
        </p:spPr>
      </p:pic>
      <p:pic>
        <p:nvPicPr>
          <p:cNvPr id="19" name="図 18">
            <a:extLst>
              <a:ext uri="{FF2B5EF4-FFF2-40B4-BE49-F238E27FC236}">
                <a16:creationId xmlns:a16="http://schemas.microsoft.com/office/drawing/2014/main" id="{7A889BBB-C114-5255-3990-472EB0A5F663}"/>
              </a:ext>
            </a:extLst>
          </p:cNvPr>
          <p:cNvPicPr>
            <a:picLocks noChangeAspect="1"/>
          </p:cNvPicPr>
          <p:nvPr/>
        </p:nvPicPr>
        <p:blipFill>
          <a:blip r:embed="rId7"/>
          <a:stretch>
            <a:fillRect/>
          </a:stretch>
        </p:blipFill>
        <p:spPr>
          <a:xfrm>
            <a:off x="4602340" y="2577002"/>
            <a:ext cx="1508520" cy="1069884"/>
          </a:xfrm>
          <a:prstGeom prst="rect">
            <a:avLst/>
          </a:prstGeom>
          <a:ln>
            <a:solidFill>
              <a:schemeClr val="tx1"/>
            </a:solidFill>
          </a:ln>
        </p:spPr>
      </p:pic>
      <p:sp>
        <p:nvSpPr>
          <p:cNvPr id="21" name="テキスト ボックス 20">
            <a:extLst>
              <a:ext uri="{FF2B5EF4-FFF2-40B4-BE49-F238E27FC236}">
                <a16:creationId xmlns:a16="http://schemas.microsoft.com/office/drawing/2014/main" id="{825FB20C-3ABA-0722-E0AD-3E00F2614630}"/>
              </a:ext>
            </a:extLst>
          </p:cNvPr>
          <p:cNvSpPr txBox="1"/>
          <p:nvPr/>
        </p:nvSpPr>
        <p:spPr>
          <a:xfrm>
            <a:off x="3535999" y="711363"/>
            <a:ext cx="1603375" cy="461665"/>
          </a:xfrm>
          <a:prstGeom prst="rect">
            <a:avLst/>
          </a:prstGeom>
          <a:noFill/>
        </p:spPr>
        <p:txBody>
          <a:bodyPr wrap="square">
            <a:spAutoFit/>
          </a:bodyPr>
          <a:lstStyle/>
          <a:p>
            <a:pPr algn="ctr"/>
            <a:r>
              <a:rPr lang="ja-JP" altLang="en-US" sz="1200" b="1" i="0" u="none" strike="noStrike" baseline="0" dirty="0">
                <a:solidFill>
                  <a:srgbClr val="1C4FA2"/>
                </a:solidFill>
                <a:latin typeface="BIZ UDPゴシック" panose="020B0400000000000000" pitchFamily="50" charset="-128"/>
                <a:ea typeface="BIZ UDPゴシック" panose="020B0400000000000000" pitchFamily="50" charset="-128"/>
              </a:rPr>
              <a:t>①フレームワークの</a:t>
            </a:r>
            <a:endParaRPr lang="en-US" altLang="ja-JP" sz="1200" b="1" i="0" u="none" strike="noStrike" baseline="0" dirty="0">
              <a:solidFill>
                <a:srgbClr val="1C4FA2"/>
              </a:solidFill>
              <a:latin typeface="BIZ UDPゴシック" panose="020B0400000000000000" pitchFamily="50" charset="-128"/>
              <a:ea typeface="BIZ UDPゴシック" panose="020B0400000000000000" pitchFamily="50" charset="-128"/>
            </a:endParaRPr>
          </a:p>
          <a:p>
            <a:pPr algn="ctr"/>
            <a:r>
              <a:rPr lang="ja-JP" altLang="en-US" sz="1200" b="1" dirty="0">
                <a:solidFill>
                  <a:srgbClr val="1C4FA2"/>
                </a:solidFill>
                <a:latin typeface="BIZ UDPゴシック" panose="020B0400000000000000" pitchFamily="50" charset="-128"/>
                <a:ea typeface="BIZ UDPゴシック" panose="020B0400000000000000" pitchFamily="50" charset="-128"/>
              </a:rPr>
              <a:t>　　</a:t>
            </a:r>
            <a:r>
              <a:rPr lang="ja-JP" altLang="en-US" sz="1200" b="1" i="0" u="none" strike="noStrike" baseline="0" dirty="0">
                <a:solidFill>
                  <a:srgbClr val="1C4FA2"/>
                </a:solidFill>
                <a:latin typeface="BIZ UDPゴシック" panose="020B0400000000000000" pitchFamily="50" charset="-128"/>
                <a:ea typeface="BIZ UDPゴシック" panose="020B0400000000000000" pitchFamily="50" charset="-128"/>
              </a:rPr>
              <a:t>概要を把握</a:t>
            </a:r>
            <a:endParaRPr lang="ja-JP" altLang="en-US" sz="1200" b="1" dirty="0">
              <a:solidFill>
                <a:srgbClr val="1C4FA2"/>
              </a:solidFill>
              <a:latin typeface="BIZ UDPゴシック" panose="020B0400000000000000" pitchFamily="50" charset="-128"/>
              <a:ea typeface="BIZ UDPゴシック" panose="020B0400000000000000" pitchFamily="50" charset="-128"/>
            </a:endParaRPr>
          </a:p>
        </p:txBody>
      </p:sp>
      <p:sp>
        <p:nvSpPr>
          <p:cNvPr id="22" name="矢印: 右 21">
            <a:extLst>
              <a:ext uri="{FF2B5EF4-FFF2-40B4-BE49-F238E27FC236}">
                <a16:creationId xmlns:a16="http://schemas.microsoft.com/office/drawing/2014/main" id="{82FBC6F2-8ABF-0F99-6666-836D2FF02307}"/>
              </a:ext>
            </a:extLst>
          </p:cNvPr>
          <p:cNvSpPr/>
          <p:nvPr/>
        </p:nvSpPr>
        <p:spPr>
          <a:xfrm rot="3010464">
            <a:off x="4512213" y="2131369"/>
            <a:ext cx="541866" cy="36406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69875AE-CF13-FF15-2F0D-FBE107418E38}"/>
              </a:ext>
            </a:extLst>
          </p:cNvPr>
          <p:cNvSpPr txBox="1"/>
          <p:nvPr/>
        </p:nvSpPr>
        <p:spPr>
          <a:xfrm>
            <a:off x="4281334" y="3645664"/>
            <a:ext cx="2290233" cy="461665"/>
          </a:xfrm>
          <a:prstGeom prst="rect">
            <a:avLst/>
          </a:prstGeom>
          <a:noFill/>
        </p:spPr>
        <p:txBody>
          <a:bodyPr wrap="square">
            <a:spAutoFit/>
          </a:bodyPr>
          <a:lstStyle/>
          <a:p>
            <a:r>
              <a:rPr lang="ja-JP" altLang="en-US" sz="1200" b="1" dirty="0">
                <a:solidFill>
                  <a:srgbClr val="1C4FA2"/>
                </a:solidFill>
                <a:latin typeface="BIZ UDPゴシック" panose="020B0400000000000000" pitchFamily="50" charset="-128"/>
                <a:ea typeface="BIZ UDPゴシック" panose="020B0400000000000000" pitchFamily="50" charset="-128"/>
              </a:rPr>
              <a:t>②フレームワークを使って</a:t>
            </a:r>
            <a:endParaRPr lang="en-US" altLang="ja-JP" sz="1200" b="1" dirty="0">
              <a:solidFill>
                <a:srgbClr val="1C4FA2"/>
              </a:solidFill>
              <a:latin typeface="BIZ UDPゴシック" panose="020B0400000000000000" pitchFamily="50" charset="-128"/>
              <a:ea typeface="BIZ UDPゴシック" panose="020B0400000000000000" pitchFamily="50" charset="-128"/>
            </a:endParaRPr>
          </a:p>
          <a:p>
            <a:r>
              <a:rPr lang="ja-JP" altLang="en-US" sz="1200" b="1" dirty="0">
                <a:solidFill>
                  <a:srgbClr val="1C4FA2"/>
                </a:solidFill>
                <a:latin typeface="BIZ UDPゴシック" panose="020B0400000000000000" pitchFamily="50" charset="-128"/>
                <a:ea typeface="BIZ UDPゴシック" panose="020B0400000000000000" pitchFamily="50" charset="-128"/>
              </a:rPr>
              <a:t>　　</a:t>
            </a:r>
            <a:r>
              <a:rPr lang="en-US" altLang="ja-JP" sz="1200" b="1" dirty="0">
                <a:solidFill>
                  <a:srgbClr val="1C4FA2"/>
                </a:solidFill>
                <a:latin typeface="BIZ UDPゴシック" panose="020B0400000000000000" pitchFamily="50" charset="-128"/>
                <a:ea typeface="BIZ UDPゴシック" panose="020B0400000000000000" pitchFamily="50" charset="-128"/>
              </a:rPr>
              <a:t>Mission</a:t>
            </a:r>
            <a:r>
              <a:rPr lang="ja-JP" altLang="en-US" sz="1200" b="1" dirty="0">
                <a:solidFill>
                  <a:srgbClr val="1C4FA2"/>
                </a:solidFill>
                <a:latin typeface="BIZ UDPゴシック" panose="020B0400000000000000" pitchFamily="50" charset="-128"/>
                <a:ea typeface="BIZ UDPゴシック" panose="020B0400000000000000" pitchFamily="50" charset="-128"/>
              </a:rPr>
              <a:t>をクリアし、理解</a:t>
            </a:r>
          </a:p>
        </p:txBody>
      </p:sp>
      <p:pic>
        <p:nvPicPr>
          <p:cNvPr id="26" name="図 25">
            <a:extLst>
              <a:ext uri="{FF2B5EF4-FFF2-40B4-BE49-F238E27FC236}">
                <a16:creationId xmlns:a16="http://schemas.microsoft.com/office/drawing/2014/main" id="{733FF489-3B64-4975-C7CE-C5F46527D3C3}"/>
              </a:ext>
            </a:extLst>
          </p:cNvPr>
          <p:cNvPicPr>
            <a:picLocks noChangeAspect="1"/>
          </p:cNvPicPr>
          <p:nvPr/>
        </p:nvPicPr>
        <p:blipFill>
          <a:blip r:embed="rId8"/>
          <a:stretch>
            <a:fillRect/>
          </a:stretch>
        </p:blipFill>
        <p:spPr>
          <a:xfrm>
            <a:off x="5302760" y="1134245"/>
            <a:ext cx="1526605" cy="1082710"/>
          </a:xfrm>
          <a:prstGeom prst="rect">
            <a:avLst/>
          </a:prstGeom>
          <a:ln w="6350">
            <a:solidFill>
              <a:schemeClr val="tx1"/>
            </a:solidFill>
          </a:ln>
        </p:spPr>
      </p:pic>
      <p:sp>
        <p:nvSpPr>
          <p:cNvPr id="28" name="テキスト ボックス 27">
            <a:extLst>
              <a:ext uri="{FF2B5EF4-FFF2-40B4-BE49-F238E27FC236}">
                <a16:creationId xmlns:a16="http://schemas.microsoft.com/office/drawing/2014/main" id="{A52B9156-CBE1-1D7B-8131-41CD9888EFB0}"/>
              </a:ext>
            </a:extLst>
          </p:cNvPr>
          <p:cNvSpPr txBox="1"/>
          <p:nvPr/>
        </p:nvSpPr>
        <p:spPr>
          <a:xfrm>
            <a:off x="5141520" y="513301"/>
            <a:ext cx="2611967" cy="646331"/>
          </a:xfrm>
          <a:prstGeom prst="rect">
            <a:avLst/>
          </a:prstGeom>
          <a:noFill/>
        </p:spPr>
        <p:txBody>
          <a:bodyPr wrap="square">
            <a:spAutoFit/>
          </a:bodyPr>
          <a:lstStyle/>
          <a:p>
            <a:r>
              <a:rPr lang="ja-JP" altLang="en-US" sz="1200" b="1" spc="-100" dirty="0">
                <a:solidFill>
                  <a:srgbClr val="1C4FA2"/>
                </a:solidFill>
                <a:latin typeface="BIZ UDPゴシック" panose="020B0400000000000000" pitchFamily="50" charset="-128"/>
                <a:ea typeface="BIZ UDPゴシック" panose="020B0400000000000000" pitchFamily="50" charset="-128"/>
              </a:rPr>
              <a:t>③ケーススタディを</a:t>
            </a:r>
            <a:endParaRPr lang="en-US" altLang="ja-JP" sz="1200" b="1" spc="-100" dirty="0">
              <a:solidFill>
                <a:srgbClr val="1C4FA2"/>
              </a:solidFill>
              <a:latin typeface="BIZ UDPゴシック" panose="020B0400000000000000" pitchFamily="50" charset="-128"/>
              <a:ea typeface="BIZ UDPゴシック" panose="020B0400000000000000" pitchFamily="50" charset="-128"/>
            </a:endParaRPr>
          </a:p>
          <a:p>
            <a:r>
              <a:rPr lang="ja-JP" altLang="en-US" sz="1200" b="1" spc="-100" dirty="0">
                <a:solidFill>
                  <a:srgbClr val="1C4FA2"/>
                </a:solidFill>
                <a:latin typeface="BIZ UDPゴシック" panose="020B0400000000000000" pitchFamily="50" charset="-128"/>
                <a:ea typeface="BIZ UDPゴシック" panose="020B0400000000000000" pitchFamily="50" charset="-128"/>
              </a:rPr>
              <a:t>　自分なりに考えることで</a:t>
            </a:r>
            <a:endParaRPr lang="en-US" altLang="ja-JP" sz="1200" b="1" spc="-100" dirty="0">
              <a:solidFill>
                <a:srgbClr val="1C4FA2"/>
              </a:solidFill>
              <a:latin typeface="BIZ UDPゴシック" panose="020B0400000000000000" pitchFamily="50" charset="-128"/>
              <a:ea typeface="BIZ UDPゴシック" panose="020B0400000000000000" pitchFamily="50" charset="-128"/>
            </a:endParaRPr>
          </a:p>
          <a:p>
            <a:r>
              <a:rPr lang="ja-JP" altLang="en-US" sz="1200" b="1" spc="-100" dirty="0">
                <a:solidFill>
                  <a:srgbClr val="1C4FA2"/>
                </a:solidFill>
                <a:latin typeface="BIZ UDPゴシック" panose="020B0400000000000000" pitchFamily="50" charset="-128"/>
                <a:ea typeface="BIZ UDPゴシック" panose="020B0400000000000000" pitchFamily="50" charset="-128"/>
              </a:rPr>
              <a:t>　おさらい　　</a:t>
            </a:r>
          </a:p>
        </p:txBody>
      </p:sp>
      <p:sp>
        <p:nvSpPr>
          <p:cNvPr id="32" name="四角形: 角を丸くする 31">
            <a:extLst>
              <a:ext uri="{FF2B5EF4-FFF2-40B4-BE49-F238E27FC236}">
                <a16:creationId xmlns:a16="http://schemas.microsoft.com/office/drawing/2014/main" id="{BE70E2CA-CB1D-0E3C-6127-9ACD601D2F4A}"/>
              </a:ext>
            </a:extLst>
          </p:cNvPr>
          <p:cNvSpPr/>
          <p:nvPr/>
        </p:nvSpPr>
        <p:spPr>
          <a:xfrm>
            <a:off x="95250" y="4188456"/>
            <a:ext cx="6661150" cy="5127091"/>
          </a:xfrm>
          <a:prstGeom prst="roundRect">
            <a:avLst>
              <a:gd name="adj" fmla="val 5675"/>
            </a:avLst>
          </a:prstGeom>
          <a:noFill/>
          <a:ln>
            <a:solidFill>
              <a:srgbClr val="1C4F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20BC09B-2DA9-B12E-736A-8F3B02457F76}"/>
              </a:ext>
            </a:extLst>
          </p:cNvPr>
          <p:cNvSpPr txBox="1"/>
          <p:nvPr/>
        </p:nvSpPr>
        <p:spPr>
          <a:xfrm>
            <a:off x="616626" y="3887731"/>
            <a:ext cx="2744957" cy="307777"/>
          </a:xfrm>
          <a:prstGeom prst="rect">
            <a:avLst/>
          </a:prstGeom>
          <a:noFill/>
        </p:spPr>
        <p:txBody>
          <a:bodyPr wrap="square">
            <a:spAutoFit/>
          </a:bodyPr>
          <a:lstStyle/>
          <a:p>
            <a:r>
              <a:rPr lang="en-US" altLang="ja-JP" b="1" dirty="0">
                <a:solidFill>
                  <a:schemeClr val="bg1"/>
                </a:solidFill>
                <a:latin typeface="BIZ UDPゴシック" panose="020B0400000000000000" pitchFamily="50" charset="-128"/>
                <a:ea typeface="BIZ UDPゴシック" panose="020B0400000000000000" pitchFamily="50" charset="-128"/>
              </a:rPr>
              <a:t>※</a:t>
            </a:r>
            <a:r>
              <a:rPr lang="ja-JP" altLang="en-US" b="1" dirty="0">
                <a:solidFill>
                  <a:schemeClr val="bg1"/>
                </a:solidFill>
                <a:latin typeface="BIZ UDPゴシック" panose="020B0400000000000000" pitchFamily="50" charset="-128"/>
                <a:ea typeface="BIZ UDPゴシック" panose="020B0400000000000000" pitchFamily="50" charset="-128"/>
              </a:rPr>
              <a:t> 以下　本書より抜粋して紹介</a:t>
            </a:r>
          </a:p>
        </p:txBody>
      </p:sp>
      <p:sp>
        <p:nvSpPr>
          <p:cNvPr id="37" name="矢印: 右 36">
            <a:extLst>
              <a:ext uri="{FF2B5EF4-FFF2-40B4-BE49-F238E27FC236}">
                <a16:creationId xmlns:a16="http://schemas.microsoft.com/office/drawing/2014/main" id="{10F3D3D3-02D9-6DA5-953F-9F96FEFF9EB9}"/>
              </a:ext>
            </a:extLst>
          </p:cNvPr>
          <p:cNvSpPr/>
          <p:nvPr/>
        </p:nvSpPr>
        <p:spPr>
          <a:xfrm rot="18559302">
            <a:off x="5588799" y="2168990"/>
            <a:ext cx="541866" cy="36406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1B0C42C9-EFF6-9324-B4BA-37110B9007FE}"/>
              </a:ext>
            </a:extLst>
          </p:cNvPr>
          <p:cNvSpPr txBox="1"/>
          <p:nvPr/>
        </p:nvSpPr>
        <p:spPr>
          <a:xfrm>
            <a:off x="281847" y="4288715"/>
            <a:ext cx="2991525" cy="307777"/>
          </a:xfrm>
          <a:prstGeom prst="rect">
            <a:avLst/>
          </a:prstGeom>
          <a:noFill/>
        </p:spPr>
        <p:txBody>
          <a:bodyPr wrap="none" rtlCol="0">
            <a:spAutoFit/>
          </a:bodyPr>
          <a:lstStyle/>
          <a:p>
            <a:r>
              <a:rPr lang="ja-JP" altLang="en-US" b="1" u="sng" dirty="0">
                <a:solidFill>
                  <a:srgbClr val="1C4FA2"/>
                </a:solidFill>
                <a:latin typeface="BIZ UDPゴシック" panose="020B0400000000000000" pitchFamily="50" charset="-128"/>
                <a:ea typeface="BIZ UDPゴシック" panose="020B0400000000000000" pitchFamily="50" charset="-128"/>
              </a:rPr>
              <a:t>戦略策定：アンゾフの成長マトリクス</a:t>
            </a:r>
          </a:p>
        </p:txBody>
      </p:sp>
      <p:sp>
        <p:nvSpPr>
          <p:cNvPr id="40" name="テキスト ボックス 39">
            <a:extLst>
              <a:ext uri="{FF2B5EF4-FFF2-40B4-BE49-F238E27FC236}">
                <a16:creationId xmlns:a16="http://schemas.microsoft.com/office/drawing/2014/main" id="{2CE6A350-6DE8-3C27-57B2-DCE41A212A18}"/>
              </a:ext>
            </a:extLst>
          </p:cNvPr>
          <p:cNvSpPr txBox="1"/>
          <p:nvPr/>
        </p:nvSpPr>
        <p:spPr>
          <a:xfrm>
            <a:off x="95250" y="4579558"/>
            <a:ext cx="3440749" cy="938719"/>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　アンゾフの成長マトリクスは、横軸と縦軸という</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つの視点から物事を整理する「マトリクス」の一種です。企業が事業をどう成長させるか考える際に、「既存市場と新規市場」と「既存商品と新規商品」の</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軸で整理することで、戦略の方向性を明確にできます。</a:t>
            </a:r>
          </a:p>
        </p:txBody>
      </p:sp>
      <p:sp>
        <p:nvSpPr>
          <p:cNvPr id="44" name="テキスト ボックス 43">
            <a:extLst>
              <a:ext uri="{FF2B5EF4-FFF2-40B4-BE49-F238E27FC236}">
                <a16:creationId xmlns:a16="http://schemas.microsoft.com/office/drawing/2014/main" id="{94F5B02D-B1C2-F067-A81E-55CA73E613AB}"/>
              </a:ext>
            </a:extLst>
          </p:cNvPr>
          <p:cNvSpPr txBox="1"/>
          <p:nvPr/>
        </p:nvSpPr>
        <p:spPr>
          <a:xfrm>
            <a:off x="233393" y="5866871"/>
            <a:ext cx="6391214" cy="307777"/>
          </a:xfrm>
          <a:prstGeom prst="rect">
            <a:avLst/>
          </a:prstGeom>
          <a:noFill/>
        </p:spPr>
        <p:txBody>
          <a:bodyPr wrap="square">
            <a:spAutoFit/>
          </a:bodyPr>
          <a:lstStyle/>
          <a:p>
            <a:r>
              <a:rPr lang="en-US" altLang="ja-JP" b="1" u="sng" dirty="0">
                <a:solidFill>
                  <a:srgbClr val="1C4FA2"/>
                </a:solidFill>
                <a:latin typeface="BIZ UDPゴシック" panose="020B0400000000000000" pitchFamily="50" charset="-128"/>
                <a:ea typeface="BIZ UDPゴシック" panose="020B0400000000000000" pitchFamily="50" charset="-128"/>
              </a:rPr>
              <a:t>Mission</a:t>
            </a:r>
            <a:r>
              <a:rPr lang="ja-JP" altLang="en-US" b="1" u="sng" dirty="0">
                <a:solidFill>
                  <a:srgbClr val="1C4FA2"/>
                </a:solidFill>
                <a:latin typeface="BIZ UDPゴシック" panose="020B0400000000000000" pitchFamily="50" charset="-128"/>
                <a:ea typeface="BIZ UDPゴシック" panose="020B0400000000000000" pitchFamily="50" charset="-128"/>
              </a:rPr>
              <a:t>：人気が頭打ちの緑茶飲料の次なる成長戦略を見つけ出せ！</a:t>
            </a:r>
          </a:p>
        </p:txBody>
      </p:sp>
      <p:sp>
        <p:nvSpPr>
          <p:cNvPr id="46" name="二等辺三角形 45">
            <a:extLst>
              <a:ext uri="{FF2B5EF4-FFF2-40B4-BE49-F238E27FC236}">
                <a16:creationId xmlns:a16="http://schemas.microsoft.com/office/drawing/2014/main" id="{4ED1083B-D7C9-DE55-AC60-A89F0B3D2E11}"/>
              </a:ext>
            </a:extLst>
          </p:cNvPr>
          <p:cNvSpPr/>
          <p:nvPr/>
        </p:nvSpPr>
        <p:spPr>
          <a:xfrm rot="10800000">
            <a:off x="921282" y="5568759"/>
            <a:ext cx="1255301" cy="307777"/>
          </a:xfrm>
          <a:prstGeom prst="triangle">
            <a:avLst/>
          </a:prstGeom>
          <a:solidFill>
            <a:srgbClr val="1C4F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B45C6B09-B1AE-D529-70BD-02F34376E63C}"/>
              </a:ext>
            </a:extLst>
          </p:cNvPr>
          <p:cNvSpPr txBox="1"/>
          <p:nvPr/>
        </p:nvSpPr>
        <p:spPr>
          <a:xfrm>
            <a:off x="2169515" y="6150816"/>
            <a:ext cx="4652782" cy="938719"/>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　ある飲料メーカーでは、かつて好評だった緑茶飲料の売上が伸び悩んでいます。開発チームが売上回復に向けてさまざまなアイデアを出しましたが、意見が多すぎて方向性が定まりません。こんな時こそ大切なのが、「どの市場に」「どんな商品を」提供するのかという視点です。そこで活用したいのが、アンゾフの成長マトリクスです。</a:t>
            </a:r>
          </a:p>
        </p:txBody>
      </p:sp>
      <p:sp>
        <p:nvSpPr>
          <p:cNvPr id="54" name="テキスト ボックス 53">
            <a:extLst>
              <a:ext uri="{FF2B5EF4-FFF2-40B4-BE49-F238E27FC236}">
                <a16:creationId xmlns:a16="http://schemas.microsoft.com/office/drawing/2014/main" id="{C0F378DA-6550-4393-FBC1-AFE0AE677BC0}"/>
              </a:ext>
            </a:extLst>
          </p:cNvPr>
          <p:cNvSpPr txBox="1"/>
          <p:nvPr/>
        </p:nvSpPr>
        <p:spPr>
          <a:xfrm>
            <a:off x="1277062" y="5525546"/>
            <a:ext cx="543739" cy="307777"/>
          </a:xfrm>
          <a:prstGeom prst="rect">
            <a:avLst/>
          </a:prstGeom>
          <a:noFill/>
        </p:spPr>
        <p:txBody>
          <a:bodyPr wrap="non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事例</a:t>
            </a:r>
          </a:p>
        </p:txBody>
      </p:sp>
      <p:pic>
        <p:nvPicPr>
          <p:cNvPr id="56" name="図 55" descr="テキスト&#10;&#10;AI 生成コンテンツは誤りを含む可能性があります。">
            <a:extLst>
              <a:ext uri="{FF2B5EF4-FFF2-40B4-BE49-F238E27FC236}">
                <a16:creationId xmlns:a16="http://schemas.microsoft.com/office/drawing/2014/main" id="{9DE5A083-1246-842D-7201-B8B3E55F0672}"/>
              </a:ext>
            </a:extLst>
          </p:cNvPr>
          <p:cNvPicPr>
            <a:picLocks noChangeAspect="1"/>
          </p:cNvPicPr>
          <p:nvPr/>
        </p:nvPicPr>
        <p:blipFill>
          <a:blip r:embed="rId9"/>
          <a:stretch>
            <a:fillRect/>
          </a:stretch>
        </p:blipFill>
        <p:spPr>
          <a:xfrm>
            <a:off x="3101264" y="7030472"/>
            <a:ext cx="2960642" cy="1532409"/>
          </a:xfrm>
          <a:prstGeom prst="rect">
            <a:avLst/>
          </a:prstGeom>
        </p:spPr>
      </p:pic>
      <p:sp>
        <p:nvSpPr>
          <p:cNvPr id="62" name="テキスト ボックス 61">
            <a:extLst>
              <a:ext uri="{FF2B5EF4-FFF2-40B4-BE49-F238E27FC236}">
                <a16:creationId xmlns:a16="http://schemas.microsoft.com/office/drawing/2014/main" id="{73BC5BA8-AE6F-F8F7-2DC2-3F0FEC9AB5C3}"/>
              </a:ext>
            </a:extLst>
          </p:cNvPr>
          <p:cNvSpPr txBox="1"/>
          <p:nvPr/>
        </p:nvSpPr>
        <p:spPr>
          <a:xfrm>
            <a:off x="-118475" y="8982272"/>
            <a:ext cx="6858000" cy="276999"/>
          </a:xfrm>
          <a:prstGeom prst="rect">
            <a:avLst/>
          </a:prstGeom>
          <a:noFill/>
        </p:spPr>
        <p:txBody>
          <a:bodyPr wrap="square">
            <a:spAutoFit/>
          </a:bodyPr>
          <a:lstStyle/>
          <a:p>
            <a:pPr algn="r"/>
            <a:r>
              <a:rPr lang="ja-JP" altLang="en-US" sz="1200" dirty="0">
                <a:solidFill>
                  <a:srgbClr val="1C4FA2"/>
                </a:solidFill>
                <a:latin typeface="BIZ UDPゴシック" panose="020B0400000000000000" pitchFamily="50" charset="-128"/>
                <a:ea typeface="BIZ UDPゴシック" panose="020B0400000000000000" pitchFamily="50" charset="-128"/>
              </a:rPr>
              <a:t>　本書では、様々な実例をもとに、フレームワークの使い方のポイントや考え方を解説していきます。</a:t>
            </a:r>
          </a:p>
        </p:txBody>
      </p:sp>
      <p:sp>
        <p:nvSpPr>
          <p:cNvPr id="128" name="テキスト ボックス 127">
            <a:extLst>
              <a:ext uri="{FF2B5EF4-FFF2-40B4-BE49-F238E27FC236}">
                <a16:creationId xmlns:a16="http://schemas.microsoft.com/office/drawing/2014/main" id="{7AF17887-BF33-4CA1-505F-9BD826B4BCD4}"/>
              </a:ext>
            </a:extLst>
          </p:cNvPr>
          <p:cNvSpPr txBox="1"/>
          <p:nvPr/>
        </p:nvSpPr>
        <p:spPr>
          <a:xfrm>
            <a:off x="2237201" y="8557625"/>
            <a:ext cx="4525549" cy="430887"/>
          </a:xfrm>
          <a:prstGeom prst="rect">
            <a:avLst/>
          </a:prstGeom>
          <a:noFill/>
        </p:spPr>
        <p:txBody>
          <a:bodyPr wrap="square">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　このように、アイデアをアンゾフの成長マトリクスに当てはめると、議論が一目でわかるように整理されます。</a:t>
            </a: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TotalTime>
  <Words>1120</Words>
  <Application>Microsoft Office PowerPoint</Application>
  <PresentationFormat>ユーザー設定</PresentationFormat>
  <Paragraphs>73</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2</vt:i4>
      </vt:variant>
    </vt:vector>
  </HeadingPairs>
  <TitlesOfParts>
    <vt:vector size="9" baseType="lpstr">
      <vt:lpstr>BIZ UDPゴシック</vt:lpstr>
      <vt:lpstr>BIZ UDP明朝 Medium</vt:lpstr>
      <vt:lpstr>BIZ UDゴシック</vt:lpstr>
      <vt:lpstr>Arial</vt:lpstr>
      <vt:lpstr>Calibri</vt:lpstr>
      <vt:lpstr>Office テーマ</vt:lpstr>
      <vt:lpstr>Simple Light</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kaori</dc:creator>
  <cp:lastModifiedBy>智也 古垣</cp:lastModifiedBy>
  <cp:revision>56</cp:revision>
  <cp:lastPrinted>2026-01-08T06:50:16Z</cp:lastPrinted>
  <dcterms:modified xsi:type="dcterms:W3CDTF">2026-01-14T08:47:29Z</dcterms:modified>
</cp:coreProperties>
</file>